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6" r:id="rId4"/>
    <p:sldId id="263" r:id="rId5"/>
    <p:sldId id="264"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7842165-A422-4969-BB7D-2F7B19DD26AA}"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A61E5-F3F9-4BE5-B3A0-55517DDE9716}" type="slidenum">
              <a:rPr lang="en-GB" smtClean="0"/>
              <a:t>‹#›</a:t>
            </a:fld>
            <a:endParaRPr lang="en-GB"/>
          </a:p>
        </p:txBody>
      </p:sp>
      <p:pic>
        <p:nvPicPr>
          <p:cNvPr id="7" name="Picture 6"/>
          <p:cNvPicPr>
            <a:picLocks noChangeAspect="1"/>
          </p:cNvPicPr>
          <p:nvPr userDrawn="1"/>
        </p:nvPicPr>
        <p:blipFill>
          <a:blip r:embed="rId2"/>
          <a:stretch>
            <a:fillRect/>
          </a:stretch>
        </p:blipFill>
        <p:spPr>
          <a:xfrm>
            <a:off x="9905640" y="5459509"/>
            <a:ext cx="2286360" cy="139849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9819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842165-A422-4969-BB7D-2F7B19DD26AA}"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261465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842165-A422-4969-BB7D-2F7B19DD26AA}"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342459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842165-A422-4969-BB7D-2F7B19DD26AA}"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204313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842165-A422-4969-BB7D-2F7B19DD26AA}"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107468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7842165-A422-4969-BB7D-2F7B19DD26AA}"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21966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7842165-A422-4969-BB7D-2F7B19DD26AA}" type="datetimeFigureOut">
              <a:rPr lang="en-GB" smtClean="0"/>
              <a:t>24/06/2020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1335569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7842165-A422-4969-BB7D-2F7B19DD26AA}" type="datetimeFigureOut">
              <a:rPr lang="en-GB" smtClean="0"/>
              <a:t>24/06/2020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92878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42165-A422-4969-BB7D-2F7B19DD26AA}" type="datetimeFigureOut">
              <a:rPr lang="en-GB" smtClean="0"/>
              <a:t>24/06/2020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84902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842165-A422-4969-BB7D-2F7B19DD26AA}"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268143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842165-A422-4969-BB7D-2F7B19DD26AA}"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CA61E5-F3F9-4BE5-B3A0-55517DDE9716}" type="slidenum">
              <a:rPr lang="en-GB" smtClean="0"/>
              <a:t>‹#›</a:t>
            </a:fld>
            <a:endParaRPr lang="en-GB"/>
          </a:p>
        </p:txBody>
      </p:sp>
    </p:spTree>
    <p:extLst>
      <p:ext uri="{BB962C8B-B14F-4D97-AF65-F5344CB8AC3E}">
        <p14:creationId xmlns:p14="http://schemas.microsoft.com/office/powerpoint/2010/main" val="147480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2165-A422-4969-BB7D-2F7B19DD26AA}" type="datetimeFigureOut">
              <a:rPr lang="en-GB" smtClean="0"/>
              <a:t>24/06/2020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A61E5-F3F9-4BE5-B3A0-55517DDE9716}" type="slidenum">
              <a:rPr lang="en-GB" smtClean="0"/>
              <a:t>‹#›</a:t>
            </a:fld>
            <a:endParaRPr lang="en-GB"/>
          </a:p>
        </p:txBody>
      </p:sp>
    </p:spTree>
    <p:extLst>
      <p:ext uri="{BB962C8B-B14F-4D97-AF65-F5344CB8AC3E}">
        <p14:creationId xmlns:p14="http://schemas.microsoft.com/office/powerpoint/2010/main" val="733407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k.practicallaw.thomsonreuters.com/Link/Document/FullText?findType=Y&amp;serNum=1996292587&amp;pubNum=4651&amp;originatingDoc=I8DA67190727F11EA8B1F9B78B9171378&amp;refType=UC&amp;originationContext=document&amp;transitionType=CommentaryUKLink&amp;contextData=(sc.Catego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8225-5612-42AA-BF67-1018A74143EF}"/>
              </a:ext>
            </a:extLst>
          </p:cNvPr>
          <p:cNvSpPr>
            <a:spLocks noGrp="1"/>
          </p:cNvSpPr>
          <p:nvPr>
            <p:ph type="ctrTitle"/>
          </p:nvPr>
        </p:nvSpPr>
        <p:spPr>
          <a:xfrm>
            <a:off x="1524000" y="508001"/>
            <a:ext cx="9144000" cy="1686452"/>
          </a:xfrm>
        </p:spPr>
        <p:txBody>
          <a:bodyPr/>
          <a:lstStyle/>
          <a:p>
            <a:r>
              <a:rPr lang="en-GB" b="1" dirty="0"/>
              <a:t>Claims against a thief </a:t>
            </a:r>
          </a:p>
        </p:txBody>
      </p:sp>
      <p:sp>
        <p:nvSpPr>
          <p:cNvPr id="3" name="Subtitle 2">
            <a:extLst>
              <a:ext uri="{FF2B5EF4-FFF2-40B4-BE49-F238E27FC236}">
                <a16:creationId xmlns:a16="http://schemas.microsoft.com/office/drawing/2014/main" id="{B5161315-0418-411C-9E8B-04AAEE77CF97}"/>
              </a:ext>
            </a:extLst>
          </p:cNvPr>
          <p:cNvSpPr>
            <a:spLocks noGrp="1"/>
          </p:cNvSpPr>
          <p:nvPr>
            <p:ph type="subTitle" idx="1"/>
          </p:nvPr>
        </p:nvSpPr>
        <p:spPr/>
        <p:txBody>
          <a:bodyPr>
            <a:normAutofit/>
          </a:bodyPr>
          <a:lstStyle/>
          <a:p>
            <a:r>
              <a:rPr lang="en-GB" sz="4800" dirty="0"/>
              <a:t>Nicole Langlois</a:t>
            </a:r>
          </a:p>
        </p:txBody>
      </p:sp>
    </p:spTree>
    <p:extLst>
      <p:ext uri="{BB962C8B-B14F-4D97-AF65-F5344CB8AC3E}">
        <p14:creationId xmlns:p14="http://schemas.microsoft.com/office/powerpoint/2010/main" val="252907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EFA12D-1F0A-47C2-A28E-040A51A78710}"/>
              </a:ext>
            </a:extLst>
          </p:cNvPr>
          <p:cNvSpPr txBox="1"/>
          <p:nvPr/>
        </p:nvSpPr>
        <p:spPr>
          <a:xfrm>
            <a:off x="343759" y="336884"/>
            <a:ext cx="11399062" cy="861774"/>
          </a:xfrm>
          <a:prstGeom prst="rect">
            <a:avLst/>
          </a:prstGeom>
          <a:noFill/>
        </p:spPr>
        <p:txBody>
          <a:bodyPr wrap="square" rtlCol="0">
            <a:spAutoFit/>
          </a:bodyPr>
          <a:lstStyle/>
          <a:p>
            <a:endParaRPr lang="en-GB" dirty="0"/>
          </a:p>
          <a:p>
            <a:endParaRPr lang="en-GB" sz="3200" dirty="0"/>
          </a:p>
        </p:txBody>
      </p:sp>
      <p:pic>
        <p:nvPicPr>
          <p:cNvPr id="4" name="Picture 3" descr="C:\Users\nl1007\AppData\Local\Microsoft\Windows\INetCache\Content.MSO\F9F0D28B.tmp">
            <a:extLst>
              <a:ext uri="{FF2B5EF4-FFF2-40B4-BE49-F238E27FC236}">
                <a16:creationId xmlns:a16="http://schemas.microsoft.com/office/drawing/2014/main" id="{A88A4B27-EBA4-433B-B2FD-7AB7FAF2E99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31083" y="916691"/>
            <a:ext cx="6024413" cy="5024617"/>
          </a:xfrm>
          <a:prstGeom prst="rect">
            <a:avLst/>
          </a:prstGeom>
          <a:noFill/>
          <a:ln>
            <a:noFill/>
          </a:ln>
        </p:spPr>
      </p:pic>
    </p:spTree>
    <p:extLst>
      <p:ext uri="{BB962C8B-B14F-4D97-AF65-F5344CB8AC3E}">
        <p14:creationId xmlns:p14="http://schemas.microsoft.com/office/powerpoint/2010/main" val="74131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EFA12D-1F0A-47C2-A28E-040A51A78710}"/>
              </a:ext>
            </a:extLst>
          </p:cNvPr>
          <p:cNvSpPr txBox="1"/>
          <p:nvPr/>
        </p:nvSpPr>
        <p:spPr>
          <a:xfrm>
            <a:off x="343759" y="336884"/>
            <a:ext cx="11399062" cy="5293757"/>
          </a:xfrm>
          <a:prstGeom prst="rect">
            <a:avLst/>
          </a:prstGeom>
          <a:noFill/>
        </p:spPr>
        <p:txBody>
          <a:bodyPr wrap="square" rtlCol="0">
            <a:spAutoFit/>
          </a:bodyPr>
          <a:lstStyle/>
          <a:p>
            <a:endParaRPr lang="en-GB" dirty="0"/>
          </a:p>
          <a:p>
            <a:r>
              <a:rPr lang="en-GB" sz="3200" b="1" dirty="0"/>
              <a:t>Personal claims</a:t>
            </a:r>
          </a:p>
          <a:p>
            <a:endParaRPr lang="en-GB" sz="3200" dirty="0"/>
          </a:p>
          <a:p>
            <a:r>
              <a:rPr lang="en-GB" sz="3200" b="1" dirty="0"/>
              <a:t>Common law</a:t>
            </a:r>
          </a:p>
          <a:p>
            <a:endParaRPr lang="en-GB" sz="3200" dirty="0"/>
          </a:p>
          <a:p>
            <a:pPr marL="285750" indent="-285750">
              <a:buFont typeface="Wingdings" panose="05000000000000000000" pitchFamily="2" charset="2"/>
              <a:buChar char="§"/>
            </a:pPr>
            <a:r>
              <a:rPr lang="en-GB" sz="3200" dirty="0"/>
              <a:t>Conversion (tort)</a:t>
            </a:r>
          </a:p>
          <a:p>
            <a:pPr marL="285750" indent="-285750">
              <a:buFont typeface="Wingdings" panose="05000000000000000000" pitchFamily="2" charset="2"/>
              <a:buChar char="§"/>
            </a:pPr>
            <a:r>
              <a:rPr lang="en-GB" sz="3200" dirty="0"/>
              <a:t>Unjust enrichment</a:t>
            </a:r>
          </a:p>
          <a:p>
            <a:pPr marL="285750" indent="-285750">
              <a:buFont typeface="Wingdings" panose="05000000000000000000" pitchFamily="2" charset="2"/>
              <a:buChar char="§"/>
            </a:pPr>
            <a:endParaRPr lang="en-GB" sz="3200" dirty="0"/>
          </a:p>
          <a:p>
            <a:r>
              <a:rPr lang="en-GB" sz="3200" b="1" dirty="0"/>
              <a:t>Equity</a:t>
            </a:r>
          </a:p>
          <a:p>
            <a:endParaRPr lang="en-GB" sz="3200" dirty="0"/>
          </a:p>
          <a:p>
            <a:pPr marL="285750" indent="-285750">
              <a:buFont typeface="Wingdings" panose="05000000000000000000" pitchFamily="2" charset="2"/>
              <a:buChar char="§"/>
            </a:pPr>
            <a:r>
              <a:rPr lang="en-GB" sz="3200" dirty="0"/>
              <a:t>Claim for breach of trust</a:t>
            </a:r>
          </a:p>
        </p:txBody>
      </p:sp>
    </p:spTree>
    <p:extLst>
      <p:ext uri="{BB962C8B-B14F-4D97-AF65-F5344CB8AC3E}">
        <p14:creationId xmlns:p14="http://schemas.microsoft.com/office/powerpoint/2010/main" val="150975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C49F7-90D2-4904-BA07-06DC7BBE798E}"/>
              </a:ext>
            </a:extLst>
          </p:cNvPr>
          <p:cNvSpPr>
            <a:spLocks noGrp="1"/>
          </p:cNvSpPr>
          <p:nvPr>
            <p:ph type="title"/>
          </p:nvPr>
        </p:nvSpPr>
        <p:spPr/>
        <p:txBody>
          <a:bodyPr/>
          <a:lstStyle/>
          <a:p>
            <a:r>
              <a:rPr lang="en-GB" b="1" dirty="0"/>
              <a:t>Money</a:t>
            </a:r>
          </a:p>
        </p:txBody>
      </p:sp>
      <p:sp>
        <p:nvSpPr>
          <p:cNvPr id="3" name="Text Placeholder 2">
            <a:extLst>
              <a:ext uri="{FF2B5EF4-FFF2-40B4-BE49-F238E27FC236}">
                <a16:creationId xmlns:a16="http://schemas.microsoft.com/office/drawing/2014/main" id="{42CB05B2-5DCD-418A-B3B0-0E0702C588D4}"/>
              </a:ext>
            </a:extLst>
          </p:cNvPr>
          <p:cNvSpPr>
            <a:spLocks noGrp="1"/>
          </p:cNvSpPr>
          <p:nvPr>
            <p:ph type="body" idx="1"/>
          </p:nvPr>
        </p:nvSpPr>
        <p:spPr/>
        <p:txBody>
          <a:bodyPr/>
          <a:lstStyle/>
          <a:p>
            <a:endParaRPr lang="en-GB"/>
          </a:p>
        </p:txBody>
      </p:sp>
      <p:sp>
        <p:nvSpPr>
          <p:cNvPr id="5" name="Text Placeholder 4">
            <a:extLst>
              <a:ext uri="{FF2B5EF4-FFF2-40B4-BE49-F238E27FC236}">
                <a16:creationId xmlns:a16="http://schemas.microsoft.com/office/drawing/2014/main" id="{9DB8E3CF-38DD-419B-B479-7E9E518F6068}"/>
              </a:ext>
            </a:extLst>
          </p:cNvPr>
          <p:cNvSpPr>
            <a:spLocks noGrp="1"/>
          </p:cNvSpPr>
          <p:nvPr>
            <p:ph type="body" sz="quarter" idx="3"/>
          </p:nvPr>
        </p:nvSpPr>
        <p:spPr/>
        <p:txBody>
          <a:bodyPr/>
          <a:lstStyle/>
          <a:p>
            <a:endParaRPr lang="en-GB"/>
          </a:p>
        </p:txBody>
      </p:sp>
      <p:sp>
        <p:nvSpPr>
          <p:cNvPr id="6" name="Content Placeholder 5">
            <a:extLst>
              <a:ext uri="{FF2B5EF4-FFF2-40B4-BE49-F238E27FC236}">
                <a16:creationId xmlns:a16="http://schemas.microsoft.com/office/drawing/2014/main" id="{F4282F35-5E66-4BC0-8A14-29E425DC3A2B}"/>
              </a:ext>
            </a:extLst>
          </p:cNvPr>
          <p:cNvSpPr>
            <a:spLocks noGrp="1"/>
          </p:cNvSpPr>
          <p:nvPr>
            <p:ph sz="quarter" idx="4"/>
          </p:nvPr>
        </p:nvSpPr>
        <p:spPr/>
        <p:txBody>
          <a:bodyPr>
            <a:normAutofit fontScale="92500" lnSpcReduction="20000"/>
          </a:bodyPr>
          <a:lstStyle/>
          <a:p>
            <a:endParaRPr lang="en-GB" dirty="0"/>
          </a:p>
          <a:p>
            <a:pPr>
              <a:buFont typeface="Wingdings" panose="05000000000000000000" pitchFamily="2" charset="2"/>
              <a:buChar char="§"/>
            </a:pPr>
            <a:r>
              <a:rPr lang="en-GB" sz="3200" b="1" dirty="0"/>
              <a:t>Hall v Dean (1600) </a:t>
            </a:r>
            <a:r>
              <a:rPr lang="en-GB" sz="3200" b="1" dirty="0" err="1"/>
              <a:t>Cro</a:t>
            </a:r>
            <a:r>
              <a:rPr lang="en-GB" sz="3200" b="1" dirty="0"/>
              <a:t>. Eliz. 841</a:t>
            </a:r>
            <a:r>
              <a:rPr lang="en-GB" sz="3200" dirty="0"/>
              <a:t> </a:t>
            </a:r>
          </a:p>
          <a:p>
            <a:pPr marL="0" indent="0">
              <a:buNone/>
            </a:pPr>
            <a:endParaRPr lang="en-GB" sz="3200" b="1" dirty="0"/>
          </a:p>
          <a:p>
            <a:pPr>
              <a:buFont typeface="Wingdings" panose="05000000000000000000" pitchFamily="2" charset="2"/>
              <a:buChar char="§"/>
            </a:pPr>
            <a:r>
              <a:rPr lang="en-GB" sz="3200" b="1" dirty="0"/>
              <a:t>Miller v Race (1758) 1 Burr 452</a:t>
            </a:r>
            <a:r>
              <a:rPr lang="en-GB" sz="3200" dirty="0"/>
              <a:t>;  </a:t>
            </a:r>
          </a:p>
          <a:p>
            <a:pPr>
              <a:buFont typeface="Wingdings" panose="05000000000000000000" pitchFamily="2" charset="2"/>
              <a:buChar char="§"/>
            </a:pPr>
            <a:endParaRPr lang="en-GB" sz="3200" b="1" dirty="0"/>
          </a:p>
          <a:p>
            <a:pPr>
              <a:buFont typeface="Wingdings" panose="05000000000000000000" pitchFamily="2" charset="2"/>
              <a:buChar char="§"/>
            </a:pPr>
            <a:r>
              <a:rPr lang="en-GB" sz="3200" b="1" dirty="0"/>
              <a:t>Lipkin Gorman v </a:t>
            </a:r>
            <a:r>
              <a:rPr lang="en-GB" sz="3200" b="1" dirty="0" err="1"/>
              <a:t>Karpnale</a:t>
            </a:r>
            <a:r>
              <a:rPr lang="en-GB" sz="3200" b="1" dirty="0"/>
              <a:t> Ltd [1991] 2 A.C 548, at 559</a:t>
            </a:r>
            <a:endParaRPr lang="en-GB" sz="3200" dirty="0"/>
          </a:p>
          <a:p>
            <a:endParaRPr lang="en-GB" sz="3200" dirty="0"/>
          </a:p>
          <a:p>
            <a:endParaRPr lang="en-GB" dirty="0"/>
          </a:p>
          <a:p>
            <a:endParaRPr lang="en-GB" dirty="0"/>
          </a:p>
        </p:txBody>
      </p:sp>
      <p:pic>
        <p:nvPicPr>
          <p:cNvPr id="7" name="Content Placeholder 6" descr="C:\Users\nl1007\AppData\Local\Microsoft\Windows\INetCache\Content.MSO\575921AD.tmp">
            <a:extLst>
              <a:ext uri="{FF2B5EF4-FFF2-40B4-BE49-F238E27FC236}">
                <a16:creationId xmlns:a16="http://schemas.microsoft.com/office/drawing/2014/main" id="{04E12DFF-C490-4F63-B13B-EB5864441F25}"/>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432844" y="2619447"/>
            <a:ext cx="2702921" cy="2889972"/>
          </a:xfrm>
          <a:prstGeom prst="rect">
            <a:avLst/>
          </a:prstGeom>
          <a:noFill/>
          <a:ln>
            <a:noFill/>
          </a:ln>
        </p:spPr>
      </p:pic>
    </p:spTree>
    <p:extLst>
      <p:ext uri="{BB962C8B-B14F-4D97-AF65-F5344CB8AC3E}">
        <p14:creationId xmlns:p14="http://schemas.microsoft.com/office/powerpoint/2010/main" val="4008945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E07EB-6A26-4A63-9F71-88C8F94BC311}"/>
              </a:ext>
            </a:extLst>
          </p:cNvPr>
          <p:cNvSpPr>
            <a:spLocks noGrp="1"/>
          </p:cNvSpPr>
          <p:nvPr>
            <p:ph type="title"/>
          </p:nvPr>
        </p:nvSpPr>
        <p:spPr/>
        <p:txBody>
          <a:bodyPr/>
          <a:lstStyle/>
          <a:p>
            <a:r>
              <a:rPr lang="en-GB" b="1" dirty="0"/>
              <a:t>Choses in action</a:t>
            </a:r>
          </a:p>
        </p:txBody>
      </p:sp>
      <p:pic>
        <p:nvPicPr>
          <p:cNvPr id="4" name="Content Placeholder 3" descr="Electronic Bank Cartoons and Comics - funny pictures from CartoonStock">
            <a:extLst>
              <a:ext uri="{FF2B5EF4-FFF2-40B4-BE49-F238E27FC236}">
                <a16:creationId xmlns:a16="http://schemas.microsoft.com/office/drawing/2014/main" id="{D401F07F-973E-493A-9ECA-298EC83C4DB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47068" y="1532467"/>
            <a:ext cx="4348212" cy="5025496"/>
          </a:xfrm>
          <a:prstGeom prst="rect">
            <a:avLst/>
          </a:prstGeom>
          <a:noFill/>
          <a:ln>
            <a:noFill/>
          </a:ln>
        </p:spPr>
      </p:pic>
    </p:spTree>
    <p:extLst>
      <p:ext uri="{BB962C8B-B14F-4D97-AF65-F5344CB8AC3E}">
        <p14:creationId xmlns:p14="http://schemas.microsoft.com/office/powerpoint/2010/main" val="230496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5BA37-ED36-4B27-9916-4DE4CE51EBD7}"/>
              </a:ext>
            </a:extLst>
          </p:cNvPr>
          <p:cNvSpPr>
            <a:spLocks noGrp="1"/>
          </p:cNvSpPr>
          <p:nvPr>
            <p:ph type="title"/>
          </p:nvPr>
        </p:nvSpPr>
        <p:spPr/>
        <p:txBody>
          <a:bodyPr/>
          <a:lstStyle/>
          <a:p>
            <a:r>
              <a:rPr lang="en-GB" b="1" dirty="0"/>
              <a:t>Unjust enrichment</a:t>
            </a:r>
          </a:p>
        </p:txBody>
      </p:sp>
      <p:sp>
        <p:nvSpPr>
          <p:cNvPr id="3" name="Content Placeholder 2">
            <a:extLst>
              <a:ext uri="{FF2B5EF4-FFF2-40B4-BE49-F238E27FC236}">
                <a16:creationId xmlns:a16="http://schemas.microsoft.com/office/drawing/2014/main" id="{86556126-62EA-46A0-B2ED-441DCDEBD527}"/>
              </a:ext>
            </a:extLst>
          </p:cNvPr>
          <p:cNvSpPr>
            <a:spLocks noGrp="1"/>
          </p:cNvSpPr>
          <p:nvPr>
            <p:ph idx="1"/>
          </p:nvPr>
        </p:nvSpPr>
        <p:spPr/>
        <p:txBody>
          <a:bodyPr/>
          <a:lstStyle/>
          <a:p>
            <a:endParaRPr lang="en-GB" b="1" i="1" dirty="0"/>
          </a:p>
          <a:p>
            <a:endParaRPr lang="en-GB" b="1" i="1" dirty="0"/>
          </a:p>
          <a:p>
            <a:endParaRPr lang="en-GB" sz="3200" b="1" dirty="0"/>
          </a:p>
          <a:p>
            <a:pPr>
              <a:buFont typeface="Wingdings" panose="05000000000000000000" pitchFamily="2" charset="2"/>
              <a:buChar char="§"/>
            </a:pPr>
            <a:r>
              <a:rPr lang="en-GB" sz="3200" b="1" dirty="0"/>
              <a:t>Lipkin Gorman v </a:t>
            </a:r>
            <a:r>
              <a:rPr lang="en-GB" sz="3200" b="1" dirty="0" err="1"/>
              <a:t>Karpnale</a:t>
            </a:r>
            <a:r>
              <a:rPr lang="en-GB" sz="3200" b="1" dirty="0"/>
              <a:t> Ltd [1991] 2 AC 548</a:t>
            </a:r>
            <a:endParaRPr lang="en-GB" sz="3200" dirty="0"/>
          </a:p>
        </p:txBody>
      </p:sp>
    </p:spTree>
    <p:extLst>
      <p:ext uri="{BB962C8B-B14F-4D97-AF65-F5344CB8AC3E}">
        <p14:creationId xmlns:p14="http://schemas.microsoft.com/office/powerpoint/2010/main" val="168457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1D7FA-D5AC-4679-B57F-17D236B2A722}"/>
              </a:ext>
            </a:extLst>
          </p:cNvPr>
          <p:cNvSpPr>
            <a:spLocks noGrp="1"/>
          </p:cNvSpPr>
          <p:nvPr>
            <p:ph type="title"/>
          </p:nvPr>
        </p:nvSpPr>
        <p:spPr/>
        <p:txBody>
          <a:bodyPr/>
          <a:lstStyle/>
          <a:p>
            <a:r>
              <a:rPr lang="en-GB" b="1" dirty="0"/>
              <a:t>Proprietary claims</a:t>
            </a:r>
          </a:p>
        </p:txBody>
      </p:sp>
      <p:sp>
        <p:nvSpPr>
          <p:cNvPr id="3" name="Content Placeholder 2">
            <a:extLst>
              <a:ext uri="{FF2B5EF4-FFF2-40B4-BE49-F238E27FC236}">
                <a16:creationId xmlns:a16="http://schemas.microsoft.com/office/drawing/2014/main" id="{79AE8747-F61A-4207-B3DA-0E6661B5E1CD}"/>
              </a:ext>
            </a:extLst>
          </p:cNvPr>
          <p:cNvSpPr>
            <a:spLocks noGrp="1"/>
          </p:cNvSpPr>
          <p:nvPr>
            <p:ph idx="1"/>
          </p:nvPr>
        </p:nvSpPr>
        <p:spPr/>
        <p:txBody>
          <a:bodyPr>
            <a:normAutofit lnSpcReduction="10000"/>
          </a:bodyPr>
          <a:lstStyle/>
          <a:p>
            <a:endParaRPr lang="en-GB" dirty="0"/>
          </a:p>
          <a:p>
            <a:pPr marL="457200" lvl="1" indent="0">
              <a:buNone/>
            </a:pPr>
            <a:endParaRPr lang="en-GB" sz="3200" b="1" dirty="0">
              <a:hlinkClick r:id="rId2">
                <a:extLst>
                  <a:ext uri="{A12FA001-AC4F-418D-AE19-62706E023703}">
                    <ahyp:hlinkClr xmlns:ahyp="http://schemas.microsoft.com/office/drawing/2018/hyperlinkcolor" val="tx"/>
                  </a:ext>
                </a:extLst>
              </a:hlinkClick>
            </a:endParaRPr>
          </a:p>
          <a:p>
            <a:pPr lvl="1">
              <a:buFont typeface="Wingdings" panose="05000000000000000000" pitchFamily="2" charset="2"/>
              <a:buChar char="§"/>
            </a:pPr>
            <a:r>
              <a:rPr lang="de-DE" sz="3200" b="1" dirty="0"/>
              <a:t>Westdeutsche Landesbank Girozentrale v Islington L.B.C. </a:t>
            </a:r>
            <a:r>
              <a:rPr lang="en-GB" sz="3200" b="1" dirty="0"/>
              <a:t>[1996] UKHL 12</a:t>
            </a:r>
          </a:p>
          <a:p>
            <a:pPr lvl="1">
              <a:buFont typeface="Wingdings" panose="05000000000000000000" pitchFamily="2" charset="2"/>
              <a:buChar char="§"/>
            </a:pPr>
            <a:endParaRPr lang="en-GB" sz="3200" b="1" dirty="0"/>
          </a:p>
          <a:p>
            <a:pPr lvl="1">
              <a:buFont typeface="Wingdings" panose="05000000000000000000" pitchFamily="2" charset="2"/>
              <a:buChar char="§"/>
            </a:pPr>
            <a:r>
              <a:rPr lang="en-GB" sz="3200" b="1" dirty="0" err="1"/>
              <a:t>Shalson</a:t>
            </a:r>
            <a:r>
              <a:rPr lang="en-GB" sz="3200" b="1" dirty="0"/>
              <a:t> v Russo [2003] EWHC 1637</a:t>
            </a:r>
          </a:p>
          <a:p>
            <a:pPr lvl="1">
              <a:buFont typeface="Wingdings" panose="05000000000000000000" pitchFamily="2" charset="2"/>
              <a:buChar char="§"/>
            </a:pPr>
            <a:endParaRPr lang="en-GB" sz="3200" b="1" dirty="0"/>
          </a:p>
          <a:p>
            <a:pPr lvl="1">
              <a:buFont typeface="Wingdings" panose="05000000000000000000" pitchFamily="2" charset="2"/>
              <a:buChar char="§"/>
            </a:pPr>
            <a:r>
              <a:rPr lang="en-GB" sz="3200" b="1" dirty="0"/>
              <a:t>CMOC Sales and Marketing Limited v Persons Unknown [2018] EWHC 2230 </a:t>
            </a:r>
          </a:p>
          <a:p>
            <a:pPr lvl="1"/>
            <a:endParaRPr lang="en-GB" sz="1800" dirty="0"/>
          </a:p>
          <a:p>
            <a:endParaRPr lang="en-GB" dirty="0"/>
          </a:p>
        </p:txBody>
      </p:sp>
    </p:spTree>
    <p:extLst>
      <p:ext uri="{BB962C8B-B14F-4D97-AF65-F5344CB8AC3E}">
        <p14:creationId xmlns:p14="http://schemas.microsoft.com/office/powerpoint/2010/main" val="409577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B751E-E248-424E-8C64-6D1B50070CC3}"/>
              </a:ext>
            </a:extLst>
          </p:cNvPr>
          <p:cNvSpPr>
            <a:spLocks noGrp="1"/>
          </p:cNvSpPr>
          <p:nvPr>
            <p:ph type="title"/>
          </p:nvPr>
        </p:nvSpPr>
        <p:spPr/>
        <p:txBody>
          <a:bodyPr/>
          <a:lstStyle/>
          <a:p>
            <a:r>
              <a:rPr lang="en-GB" b="1" dirty="0"/>
              <a:t>Some concluding thoughts…</a:t>
            </a:r>
          </a:p>
        </p:txBody>
      </p:sp>
      <p:sp>
        <p:nvSpPr>
          <p:cNvPr id="3" name="Content Placeholder 2">
            <a:extLst>
              <a:ext uri="{FF2B5EF4-FFF2-40B4-BE49-F238E27FC236}">
                <a16:creationId xmlns:a16="http://schemas.microsoft.com/office/drawing/2014/main" id="{91879B8D-F98C-4B4A-9529-7EBAF7F2E8D4}"/>
              </a:ext>
            </a:extLst>
          </p:cNvPr>
          <p:cNvSpPr>
            <a:spLocks noGrp="1"/>
          </p:cNvSpPr>
          <p:nvPr>
            <p:ph idx="1"/>
          </p:nvPr>
        </p:nvSpPr>
        <p:spPr/>
        <p:txBody>
          <a:bodyPr/>
          <a:lstStyle/>
          <a:p>
            <a:r>
              <a:rPr lang="en-GB" dirty="0"/>
              <a:t>“Stealing, of course, is a crime, and a very impolite thing to do. But like most impolite things, it is excusable under certain circumstances. Stealing is not excusable if, for instance, you are in a museum and you decide that a certain painting would look better in your house, and you simply grab the painting and take it there. But if you were very, very hungry, and you had no way of obtaining money, it would be excusable to grab the painting, take it to your house, and eat it.”</a:t>
            </a:r>
          </a:p>
          <a:p>
            <a:pPr marL="0" indent="0">
              <a:buNone/>
            </a:pPr>
            <a:br>
              <a:rPr lang="en-GB" dirty="0"/>
            </a:br>
            <a:r>
              <a:rPr lang="en-GB" dirty="0"/>
              <a:t>― </a:t>
            </a:r>
            <a:r>
              <a:rPr lang="en-GB" b="1" dirty="0"/>
              <a:t>Lemony Snicket, The Wide Window</a:t>
            </a:r>
            <a:endParaRPr lang="en-GB" dirty="0"/>
          </a:p>
        </p:txBody>
      </p:sp>
    </p:spTree>
    <p:extLst>
      <p:ext uri="{BB962C8B-B14F-4D97-AF65-F5344CB8AC3E}">
        <p14:creationId xmlns:p14="http://schemas.microsoft.com/office/powerpoint/2010/main" val="3087749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234</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Claims against a thief </vt:lpstr>
      <vt:lpstr>PowerPoint Presentation</vt:lpstr>
      <vt:lpstr>PowerPoint Presentation</vt:lpstr>
      <vt:lpstr>Money</vt:lpstr>
      <vt:lpstr>Choses in action</vt:lpstr>
      <vt:lpstr>Unjust enrichment</vt:lpstr>
      <vt:lpstr>Proprietary claims</vt:lpstr>
      <vt:lpstr>Some concluding thoughts…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Philippa MacIntyre</dc:creator>
  <cp:lastModifiedBy>Andrew Grosvenor</cp:lastModifiedBy>
  <cp:revision>5</cp:revision>
  <dcterms:created xsi:type="dcterms:W3CDTF">2019-06-25T08:39:59Z</dcterms:created>
  <dcterms:modified xsi:type="dcterms:W3CDTF">2020-06-24T12:22:20Z</dcterms:modified>
</cp:coreProperties>
</file>