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2165-A422-4969-BB7D-2F7B19DD26AA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61E5-F3F9-4BE5-B3A0-55517DDE971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AF534C42-9D7A-4951-8669-AC20E038B8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922" y="5457600"/>
            <a:ext cx="2272078" cy="14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194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2165-A422-4969-BB7D-2F7B19DD26AA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61E5-F3F9-4BE5-B3A0-55517DDE9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65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2165-A422-4969-BB7D-2F7B19DD26AA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61E5-F3F9-4BE5-B3A0-55517DDE9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59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2165-A422-4969-BB7D-2F7B19DD26AA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61E5-F3F9-4BE5-B3A0-55517DDE971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73C0CD88-F145-46D9-BA3A-7C5B446A42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922" y="5457600"/>
            <a:ext cx="2272078" cy="14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13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2165-A422-4969-BB7D-2F7B19DD26AA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61E5-F3F9-4BE5-B3A0-55517DDE9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68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2165-A422-4969-BB7D-2F7B19DD26AA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61E5-F3F9-4BE5-B3A0-55517DDE9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60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2165-A422-4969-BB7D-2F7B19DD26AA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61E5-F3F9-4BE5-B3A0-55517DDE9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56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2165-A422-4969-BB7D-2F7B19DD26AA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61E5-F3F9-4BE5-B3A0-55517DDE9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782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2165-A422-4969-BB7D-2F7B19DD26AA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61E5-F3F9-4BE5-B3A0-55517DDE9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02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2165-A422-4969-BB7D-2F7B19DD26AA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61E5-F3F9-4BE5-B3A0-55517DDE9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43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2165-A422-4969-BB7D-2F7B19DD26AA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61E5-F3F9-4BE5-B3A0-55517DDE9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80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2165-A422-4969-BB7D-2F7B19DD26AA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A61E5-F3F9-4BE5-B3A0-55517DDE9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40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75732"/>
            <a:ext cx="9144000" cy="4351867"/>
          </a:xfrm>
        </p:spPr>
        <p:txBody>
          <a:bodyPr>
            <a:normAutofit/>
          </a:bodyPr>
          <a:lstStyle/>
          <a:p>
            <a:r>
              <a:rPr lang="en-GB" b="1"/>
              <a:t>Limits of </a:t>
            </a:r>
            <a:r>
              <a:rPr lang="en-GB" b="1" dirty="0"/>
              <a:t>limitation ?</a:t>
            </a:r>
            <a:br>
              <a:rPr lang="en-GB" b="1" dirty="0"/>
            </a:br>
            <a:br>
              <a:rPr lang="en-GB" b="1" dirty="0"/>
            </a:br>
            <a:r>
              <a:rPr lang="en-GB" b="1" dirty="0"/>
              <a:t>The law on deliberate concealment</a:t>
            </a:r>
            <a:r>
              <a:rPr lang="en-GB" dirty="0"/>
              <a:t>  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4598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5395C9-3A19-4861-A092-272A3C2DC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GB" sz="5400"/>
              <a:t> </a:t>
            </a: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6357EC4F-235E-4222-A36F-C7878ACE3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0E987B8-E2BA-42BE-8962-D97DB486D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426464"/>
            <a:ext cx="4645152" cy="4791456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A definite shift </a:t>
            </a:r>
            <a:r>
              <a:rPr lang="en-US" sz="3200" b="1" dirty="0"/>
              <a:t>? </a:t>
            </a:r>
          </a:p>
          <a:p>
            <a:pPr marL="0" indent="0">
              <a:buNone/>
            </a:pPr>
            <a:endParaRPr lang="en-US" sz="2200" b="1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dirty="0"/>
              <a:t>Elizabeth Weaver </a:t>
            </a:r>
          </a:p>
          <a:p>
            <a:pPr marL="0" indent="0">
              <a:buNone/>
            </a:pPr>
            <a:r>
              <a:rPr lang="en-US" dirty="0"/>
              <a:t>September 2021 </a:t>
            </a:r>
          </a:p>
          <a:p>
            <a:pPr marL="0" indent="0">
              <a:buNone/>
            </a:pPr>
            <a:endParaRPr lang="en-US" sz="2200" dirty="0"/>
          </a:p>
        </p:txBody>
      </p:sp>
      <p:pic>
        <p:nvPicPr>
          <p:cNvPr id="6" name="Content Placeholder 5" descr="A picture containing scale, device&#10;&#10;Description automatically generated">
            <a:extLst>
              <a:ext uri="{FF2B5EF4-FFF2-40B4-BE49-F238E27FC236}">
                <a16:creationId xmlns:a16="http://schemas.microsoft.com/office/drawing/2014/main" id="{D74B726A-44F7-4E78-B3CF-528DCB2E03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794" y="640080"/>
            <a:ext cx="6492723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51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2F70AD-18D4-4C88-8DE5-F27E7E6BE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GB" sz="5000"/>
              <a:t>The meaning of words</a:t>
            </a: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8">
            <a:extLst>
              <a:ext uri="{FF2B5EF4-FFF2-40B4-BE49-F238E27FC236}">
                <a16:creationId xmlns:a16="http://schemas.microsoft.com/office/drawing/2014/main" id="{52B02456-43AF-4426-B5A8-47DB4D9E4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267" y="2660904"/>
            <a:ext cx="6993466" cy="35478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b="1" dirty="0"/>
              <a:t>Tito v Waddell (No 2)</a:t>
            </a:r>
            <a:r>
              <a:rPr lang="en-US" sz="2400" dirty="0"/>
              <a:t>  [1977] Ch 106</a:t>
            </a:r>
          </a:p>
          <a:p>
            <a:pPr marL="0" indent="0">
              <a:buNone/>
            </a:pPr>
            <a:r>
              <a:rPr lang="en-US" sz="2400" b="1" dirty="0"/>
              <a:t>Cave v. Robinson Jarvis &amp; Rolf </a:t>
            </a:r>
            <a:r>
              <a:rPr lang="en-US" sz="2400" dirty="0"/>
              <a:t>[2003] 1 AC 384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b="1" dirty="0"/>
              <a:t>Canada Square Operations  v Potter                   </a:t>
            </a:r>
            <a:r>
              <a:rPr lang="en-US" sz="2400" dirty="0"/>
              <a:t>[2021] EWCA Civ 339 </a:t>
            </a:r>
          </a:p>
          <a:p>
            <a:pPr marL="0" indent="0">
              <a:buNone/>
            </a:pPr>
            <a:r>
              <a:rPr lang="en-US" b="1" dirty="0"/>
              <a:t>OT Computers v Infineon Technologies Ltd</a:t>
            </a:r>
            <a:r>
              <a:rPr lang="en-US" dirty="0"/>
              <a:t> </a:t>
            </a:r>
            <a:r>
              <a:rPr lang="en-US" sz="2400" dirty="0"/>
              <a:t>[2021] 3 WLR 61</a:t>
            </a:r>
          </a:p>
        </p:txBody>
      </p:sp>
      <p:pic>
        <p:nvPicPr>
          <p:cNvPr id="5" name="Content Placeholder 4" descr="A picture containing text, linedrawing&#10;&#10;Description automatically generated">
            <a:extLst>
              <a:ext uri="{FF2B5EF4-FFF2-40B4-BE49-F238E27FC236}">
                <a16:creationId xmlns:a16="http://schemas.microsoft.com/office/drawing/2014/main" id="{0770DF4E-D912-45F0-A608-FDE0B27F165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16"/>
          <a:stretch/>
        </p:blipFill>
        <p:spPr>
          <a:xfrm>
            <a:off x="7391241" y="674624"/>
            <a:ext cx="4410792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368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B4B8A-05A3-4DAA-B158-8C57C283F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Limitation Act 1980 section 32 (1) (b)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823E2-D078-4383-B91F-CA7745A85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Where, in the case of any action for which a period of limitation is prescribed by this Act…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any fact relevant to the plaintiff’s cause of action has been deliberately concealed from him by the defendant…</a:t>
            </a:r>
          </a:p>
          <a:p>
            <a:pPr marL="0" indent="0">
              <a:buNone/>
            </a:pPr>
            <a:r>
              <a:rPr lang="en-GB" dirty="0"/>
              <a:t>the period of limitation shall not begin to run until the plaintiff has discovered the concealment or could with reasonable diligence have discovered it</a:t>
            </a:r>
          </a:p>
        </p:txBody>
      </p:sp>
    </p:spTree>
    <p:extLst>
      <p:ext uri="{BB962C8B-B14F-4D97-AF65-F5344CB8AC3E}">
        <p14:creationId xmlns:p14="http://schemas.microsoft.com/office/powerpoint/2010/main" val="3597614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F0B4D-05C9-42C4-BF5F-2B5849E16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Any fact relevant to the plaintiff’s right of action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749E7-1C8E-4F91-BE1C-A55BBDE87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“Statement of case” test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Johnson v Chief Constable of Surrey                                                                             </a:t>
            </a:r>
          </a:p>
          <a:p>
            <a:pPr marL="0" indent="0">
              <a:buNone/>
            </a:pPr>
            <a:r>
              <a:rPr lang="en-GB" dirty="0"/>
              <a:t>The Times  23/11/92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Arcadia Group Brands v Visa Inc                                                                           </a:t>
            </a:r>
            <a:r>
              <a:rPr lang="en-GB" dirty="0"/>
              <a:t>[2015] EWCA </a:t>
            </a:r>
            <a:r>
              <a:rPr lang="en-GB" dirty="0" err="1"/>
              <a:t>Civ</a:t>
            </a:r>
            <a:r>
              <a:rPr lang="en-GB" dirty="0"/>
              <a:t> 883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660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25CCD-9149-41DE-B936-D2FD4835E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Non disclosure as concealment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A7A60-C36E-4811-9CAA-302F3AE64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b="1" dirty="0"/>
              <a:t>Williams v Fanshawe Porter &amp; Hazlehurst                                                             </a:t>
            </a:r>
            <a:r>
              <a:rPr lang="en-GB" dirty="0"/>
              <a:t>[2004] 1 WLR 3185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AIC Ltd v ITS Testing Services (UK) Ltd  (“The Kriti Palm”)</a:t>
            </a:r>
            <a:r>
              <a:rPr lang="en-GB" dirty="0"/>
              <a:t>                                     [2007] 1 All ER Comm 667</a:t>
            </a:r>
          </a:p>
        </p:txBody>
      </p:sp>
    </p:spTree>
    <p:extLst>
      <p:ext uri="{BB962C8B-B14F-4D97-AF65-F5344CB8AC3E}">
        <p14:creationId xmlns:p14="http://schemas.microsoft.com/office/powerpoint/2010/main" val="1237141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FB3DD-8833-45FD-879B-C58FFC67B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90875"/>
          </a:xfrm>
        </p:spPr>
        <p:txBody>
          <a:bodyPr/>
          <a:lstStyle/>
          <a:p>
            <a:r>
              <a:rPr lang="en-GB" dirty="0"/>
              <a:t> “Some obligation to disclose arising from a combination of utility and morality”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18C52-A7BF-4EC5-AEC6-A726EBAD5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Rose LJ in </a:t>
            </a:r>
            <a:r>
              <a:rPr lang="en-GB" b="1" dirty="0"/>
              <a:t>Canada Square Operations v Potter 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65929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B0275-8F08-4097-A551-EA25D6718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706563"/>
          </a:xfrm>
        </p:spPr>
        <p:txBody>
          <a:bodyPr>
            <a:normAutofit fontScale="90000"/>
          </a:bodyPr>
          <a:lstStyle/>
          <a:p>
            <a:r>
              <a:rPr lang="en-GB" dirty="0"/>
              <a:t>Limitation Act section 32(2) </a:t>
            </a:r>
            <a:br>
              <a:rPr lang="en-GB" dirty="0"/>
            </a:br>
            <a:r>
              <a:rPr lang="en-GB" dirty="0"/>
              <a:t>Deemed concealment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55667-AB9D-4F19-B463-92AA195D5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For the purposes of subsection (1) above, deliberate commission of a breach of duty in circumstances in which it is unlikely to be discovered for some time amounts to deliberate concealment of the facts involved in that breach of duty </a:t>
            </a:r>
          </a:p>
        </p:txBody>
      </p:sp>
    </p:spTree>
    <p:extLst>
      <p:ext uri="{BB962C8B-B14F-4D97-AF65-F5344CB8AC3E}">
        <p14:creationId xmlns:p14="http://schemas.microsoft.com/office/powerpoint/2010/main" val="2370202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9EB10-237E-449A-85AD-42A403015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“Deliberate”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47CC3-5EE7-4A1E-BA2A-2DCC1901E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Recklessness is sufficient</a:t>
            </a:r>
          </a:p>
          <a:p>
            <a:endParaRPr lang="en-GB" dirty="0"/>
          </a:p>
          <a:p>
            <a:pPr>
              <a:lnSpc>
                <a:spcPct val="150000"/>
              </a:lnSpc>
            </a:pPr>
            <a:r>
              <a:rPr lang="en-GB" dirty="0"/>
              <a:t>A person acts recklessly with respect to a result where he is aware of the risk that it will occur and it is in the circumstances known to him unreasonable to take that risk</a:t>
            </a:r>
          </a:p>
        </p:txBody>
      </p:sp>
    </p:spTree>
    <p:extLst>
      <p:ext uri="{BB962C8B-B14F-4D97-AF65-F5344CB8AC3E}">
        <p14:creationId xmlns:p14="http://schemas.microsoft.com/office/powerpoint/2010/main" val="516001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AAC38-A304-460F-B7A6-7A2948F82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“The plaintiff could …</a:t>
            </a:r>
            <a:br>
              <a:rPr lang="en-GB" dirty="0"/>
            </a:br>
            <a:r>
              <a:rPr lang="en-GB" dirty="0"/>
              <a:t>with reasonable diligence”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75325-43D2-4CBA-BB69-DC021844B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400" y="1690688"/>
            <a:ext cx="99314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/>
          </a:p>
          <a:p>
            <a:pPr marL="0" indent="0">
              <a:lnSpc>
                <a:spcPct val="150000"/>
              </a:lnSpc>
              <a:buNone/>
            </a:pPr>
            <a:r>
              <a:rPr lang="en-GB" b="1" dirty="0"/>
              <a:t>Paragon Finance v DB </a:t>
            </a:r>
            <a:r>
              <a:rPr lang="en-GB" b="1" dirty="0" err="1"/>
              <a:t>Thakerar</a:t>
            </a:r>
            <a:r>
              <a:rPr lang="en-GB" b="1" dirty="0"/>
              <a:t>   </a:t>
            </a:r>
            <a:r>
              <a:rPr lang="en-GB" dirty="0"/>
              <a:t>[1999] 1 All ER 400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b="1" dirty="0"/>
              <a:t>Hussain v Mukhtar    </a:t>
            </a:r>
            <a:r>
              <a:rPr lang="en-GB" dirty="0"/>
              <a:t>[2016] EWHC 424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b="1" dirty="0" err="1"/>
              <a:t>Arif</a:t>
            </a:r>
            <a:r>
              <a:rPr lang="en-GB" b="1" dirty="0"/>
              <a:t> v Sanger   </a:t>
            </a:r>
            <a:r>
              <a:rPr lang="en-GB" dirty="0"/>
              <a:t>[2021] EWHC 1183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b="1" dirty="0"/>
              <a:t>OT Computers v Infineon Technologies Ltd</a:t>
            </a:r>
            <a:r>
              <a:rPr lang="en-GB" dirty="0"/>
              <a:t>[2021] 3 WLR 61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790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392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Limits of limitation ?  The law on deliberate concealment   </vt:lpstr>
      <vt:lpstr>The meaning of words</vt:lpstr>
      <vt:lpstr> Limitation Act 1980 section 32 (1) (b)</vt:lpstr>
      <vt:lpstr> Any fact relevant to the plaintiff’s right of action </vt:lpstr>
      <vt:lpstr> Non disclosure as concealment </vt:lpstr>
      <vt:lpstr> “Some obligation to disclose arising from a combination of utility and morality” </vt:lpstr>
      <vt:lpstr>Limitation Act section 32(2)  Deemed concealment </vt:lpstr>
      <vt:lpstr> “Deliberate”</vt:lpstr>
      <vt:lpstr>“The plaintiff could … with reasonable diligence”</vt:lpstr>
      <vt:lpstr>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Philippa MacIntyre</dc:creator>
  <cp:lastModifiedBy>Elizabeth Weaver</cp:lastModifiedBy>
  <cp:revision>7</cp:revision>
  <dcterms:created xsi:type="dcterms:W3CDTF">2019-06-25T08:39:59Z</dcterms:created>
  <dcterms:modified xsi:type="dcterms:W3CDTF">2021-09-29T18:29:54Z</dcterms:modified>
</cp:coreProperties>
</file>