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8" r:id="rId2"/>
    <p:sldId id="309" r:id="rId3"/>
    <p:sldId id="312" r:id="rId4"/>
    <p:sldId id="313" r:id="rId5"/>
    <p:sldId id="314" r:id="rId6"/>
    <p:sldId id="317" r:id="rId7"/>
    <p:sldId id="315" r:id="rId8"/>
    <p:sldId id="316" r:id="rId9"/>
    <p:sldId id="31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0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B4A2F0-FDB5-4F06-A78A-31C80B06C3F6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629B7-37CB-4647-BC76-7E310A8F29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568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24C84E5-FF2B-46C5-A111-C9FEF869D814}" type="slidenum">
              <a:rPr lang="en-GB" altLang="en-US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0802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4C84E5-FF2B-46C5-A111-C9FEF869D814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802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4C84E5-FF2B-46C5-A111-C9FEF869D814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290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4C84E5-FF2B-46C5-A111-C9FEF869D814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101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4C84E5-FF2B-46C5-A111-C9FEF869D814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6844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4C84E5-FF2B-46C5-A111-C9FEF869D814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905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4C84E5-FF2B-46C5-A111-C9FEF869D814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662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4C84E5-FF2B-46C5-A111-C9FEF869D814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0955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24C84E5-FF2B-46C5-A111-C9FEF869D814}" type="slidenum">
              <a:rPr lang="en-GB" altLang="en-US"/>
              <a:pPr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760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ECC8C-4D9B-46FA-8FED-0DC9829718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8BC4C5-CBA1-4835-8766-0FA65CE038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AF4F3-E22B-4D18-8D97-FBB08CC26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B0CB-A0A5-496B-AAA2-5190437ED023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65DBC6-72D4-4094-AE5D-D93F41377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F39B8C-C032-44FB-8CBB-1A20FCF19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0B7BB-9034-429B-B874-6677FDCBF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294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F760E-51DE-4F12-8C2C-D7D16AE65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7DA260-196F-44D6-89E4-2F700C70BE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1BE47-F26F-41F4-AC10-713139D26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B0CB-A0A5-496B-AAA2-5190437ED023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B5C11-4609-49EA-BFC9-25E96E847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099C94-B960-416F-83BB-A5691000B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0B7BB-9034-429B-B874-6677FDCBF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294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F8B8EC-3E54-4C02-8D27-87AE520812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E59DBD-9B1C-4D1E-A480-AA52ED2B9B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AA6B54-18F3-45EE-99F1-CAA4863A7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B0CB-A0A5-496B-AAA2-5190437ED023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837C51-4083-4CF7-B0E0-E864A6512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36FA60-5085-4EE3-A4E2-23260BBFF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0B7BB-9034-429B-B874-6677FDCBF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974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7CD37-B36B-4831-97E1-21F1DB5B3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18548-A926-44EA-AA65-B25E45FB20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83379-5286-4CCE-A615-07161A5F0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B0CB-A0A5-496B-AAA2-5190437ED023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D63AB6-A3E6-4969-B05A-30B792E71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F621F0-536D-418C-B1E0-88F2569C4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0B7BB-9034-429B-B874-6677FDCBF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88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6B23F-9A7D-4860-B7A6-5FD626C4D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AEFACB-A6E1-42D7-812E-CFB71D07B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808A6-2D5C-46EE-8D0A-6A1687CAC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B0CB-A0A5-496B-AAA2-5190437ED023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2D78A-D2AD-49F5-89A8-EC9B95C25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B469AF-9848-4FD8-B927-4E84686C7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0B7BB-9034-429B-B874-6677FDCBF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1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80A61-8C3E-48B4-BBD0-B03B5BB67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DF8FD-34F1-4A7F-A91D-96C6B88740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170A14-D666-417B-A95C-E20177E96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29497C-CBCD-48E8-A86D-B2D1AB408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B0CB-A0A5-496B-AAA2-5190437ED023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D9AC25-F6AF-4DB5-8E67-8ECED714A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396E7E-B2C5-40D8-83D5-2E37CE853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0B7BB-9034-429B-B874-6677FDCBF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422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6560E-6109-46A0-9672-7007FE91C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1EC3A5-73DF-4A52-9499-2E90D57008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E69615-8D67-4561-AFF0-A7067ECA14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3F3E6-A626-4FA5-AB18-CA55A960F3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1F9BC6-62B9-4FF5-907C-915917A277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C26116-DF2F-4579-98DD-A1849607E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B0CB-A0A5-496B-AAA2-5190437ED023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4B14D6-E449-4D05-B1E5-69701E35F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0DBDC4-A84F-489C-BC9A-A18A7E8A1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0B7BB-9034-429B-B874-6677FDCBF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584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5C348-59A8-4A20-B950-D075D407E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AD37B6-9313-4C0B-A2D5-B6BC7D2A2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B0CB-A0A5-496B-AAA2-5190437ED023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E2140-DACA-47E9-88E5-827ED91BB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4C95EB-854A-4662-8BB9-5299CC629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0B7BB-9034-429B-B874-6677FDCBF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75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2F3EE5-370B-4869-91A4-2DDCB76A0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B0CB-A0A5-496B-AAA2-5190437ED023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C7E494-0022-4626-883D-37BD087D0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D7B4A4-2731-4ED9-AD11-50DC6DF48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0B7BB-9034-429B-B874-6677FDCBF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300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24241-F5D5-4AAA-A629-134EF6C88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9992A-EBDC-46BF-AC75-4AAA79903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2802D2-8190-420C-B5FA-74BBFEEA10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3E113E-0D29-4849-B480-A1250D2CE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B0CB-A0A5-496B-AAA2-5190437ED023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24B5EB-A1FC-4D15-888C-19C3B1B79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457569-84C2-48BB-B2DD-58FAE87D4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0B7BB-9034-429B-B874-6677FDCBF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654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81F62-EEAF-47E8-AF13-F7C959392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1E53CE-96B4-4206-B527-F3311E7985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FC46E1-3EE1-47CC-A198-202EB83E87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4DC565-F387-464E-A5B3-825CE1F66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B0CB-A0A5-496B-AAA2-5190437ED023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0C8E58-D9F7-4B78-A0B0-099297E0F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9FF11E-6A94-4308-AEB6-B89DA4BCA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0B7BB-9034-429B-B874-6677FDCBF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916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09AACF-4FA9-4B72-B2A0-9670F13A2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EF5D5C-33DC-4DD8-8D8D-DC5298F4C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C831B4-F7A0-49F0-95DE-CA22050E0E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7B0CB-A0A5-496B-AAA2-5190437ED023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C2A45-72E8-489C-8664-849DB2CD3A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F50577-E243-4CE8-9272-3875AB2B49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0B7BB-9034-429B-B874-6677FDCBF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534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2A4C8BC7-53AD-4156-B35A-5114B10F66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23630" y="-1693"/>
            <a:ext cx="1256194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02D44074-0B69-4F0C-A7B3-5645CE40D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rgbClr val="7A3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7787639" y="499404"/>
            <a:ext cx="4129849" cy="557445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altLang="en-US" sz="6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Caught in the whirlwind</a:t>
            </a:r>
            <a:r>
              <a:rPr lang="en-US" altLang="en-US" sz="6000" b="1" dirty="0">
                <a:solidFill>
                  <a:srgbClr val="FFFFFF"/>
                </a:solidFill>
              </a:rPr>
              <a:t>: </a:t>
            </a:r>
            <a:br>
              <a:rPr lang="en-US" altLang="en-US" b="1" dirty="0">
                <a:solidFill>
                  <a:srgbClr val="FFFFFF"/>
                </a:solidFill>
              </a:rPr>
            </a:br>
            <a:r>
              <a:rPr lang="en-US" altLang="en-US" dirty="0">
                <a:solidFill>
                  <a:srgbClr val="FFFFFF"/>
                </a:solidFill>
              </a:rPr>
              <a:t>Court of Protection and questions of capacity in complex structures</a:t>
            </a:r>
            <a:br>
              <a:rPr lang="en-US" altLang="en-US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altLang="en-US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altLang="en-US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altLang="en-US" sz="33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Edward Cumming QC</a:t>
            </a:r>
            <a:br>
              <a:rPr lang="en-US" altLang="en-US" sz="33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altLang="en-US" sz="33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Timothy Sherwin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19758B7-3F46-4E85-96D7-19B593417F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512" y="5176471"/>
            <a:ext cx="232410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61561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136428" y="627565"/>
            <a:ext cx="7474172" cy="1037950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latin typeface="+mn-lt"/>
              </a:rPr>
              <a:t>Introduction</a:t>
            </a:r>
            <a:br>
              <a:rPr lang="en-GB" b="1" dirty="0"/>
            </a:br>
            <a:endParaRPr lang="en-GB" altLang="en-US" b="1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136428" y="1665516"/>
            <a:ext cx="7757577" cy="4222100"/>
          </a:xfrm>
        </p:spPr>
        <p:txBody>
          <a:bodyPr anchor="ctr">
            <a:normAutofit lnSpcReduction="10000"/>
          </a:bodyPr>
          <a:lstStyle/>
          <a:p>
            <a:pPr marL="514350" indent="-514350">
              <a:buFont typeface="+mj-lt"/>
              <a:buAutoNum type="arabicPeriod"/>
              <a:defRPr/>
            </a:pPr>
            <a:endParaRPr lang="en-GB" sz="3000" b="1" i="1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n-GB" sz="3000" b="1" dirty="0"/>
              <a:t>Court of Protection, trusts, and companies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GB" sz="3000" b="1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n-GB" sz="3000" b="1" dirty="0"/>
              <a:t>Tactics in different courts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GB" sz="3000" b="1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n-GB" sz="3000" b="1" dirty="0"/>
              <a:t>Documents and disclosure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GB" sz="3000" b="1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n-GB" sz="3000" b="1" dirty="0"/>
              <a:t>The big picture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GB" sz="2600" dirty="0"/>
          </a:p>
          <a:p>
            <a:pPr marL="0" indent="0">
              <a:buNone/>
              <a:defRPr/>
            </a:pPr>
            <a:endParaRPr lang="en-GB" altLang="en-US" sz="2400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7A3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F02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AC4FAE4-E924-49EA-9D2F-8A939BCDE6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8806" y="2945384"/>
            <a:ext cx="1573359" cy="967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226714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136428" y="627565"/>
            <a:ext cx="7474172" cy="1037950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/>
              <a:t>The Court of Protection, trusts, and companies</a:t>
            </a:r>
            <a:br>
              <a:rPr lang="en-GB" b="1" dirty="0"/>
            </a:br>
            <a:endParaRPr lang="en-GB" altLang="en-US" b="1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7A3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F02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5CBF6E-4E75-4117-BF77-2018DF2CDEC6}"/>
              </a:ext>
            </a:extLst>
          </p:cNvPr>
          <p:cNvSpPr txBox="1"/>
          <p:nvPr/>
        </p:nvSpPr>
        <p:spPr>
          <a:xfrm>
            <a:off x="6730557" y="2885679"/>
            <a:ext cx="10654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0070C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P</a:t>
            </a:r>
            <a:endParaRPr lang="en-GB" sz="6600" b="1" dirty="0">
              <a:solidFill>
                <a:srgbClr val="0070C0"/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497DC8F-C3D9-4ED4-BC00-1D6B23D6015C}"/>
              </a:ext>
            </a:extLst>
          </p:cNvPr>
          <p:cNvCxnSpPr>
            <a:cxnSpLocks/>
          </p:cNvCxnSpPr>
          <p:nvPr/>
        </p:nvCxnSpPr>
        <p:spPr>
          <a:xfrm>
            <a:off x="4991447" y="3992959"/>
            <a:ext cx="12584" cy="9372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D4F72DC0-88D1-431D-BB18-EC5457FE4DBB}"/>
              </a:ext>
            </a:extLst>
          </p:cNvPr>
          <p:cNvSpPr/>
          <p:nvPr/>
        </p:nvSpPr>
        <p:spPr>
          <a:xfrm>
            <a:off x="4349691" y="3013903"/>
            <a:ext cx="1308681" cy="93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527806-3602-4680-A946-992F1D49B555}"/>
              </a:ext>
            </a:extLst>
          </p:cNvPr>
          <p:cNvSpPr txBox="1"/>
          <p:nvPr/>
        </p:nvSpPr>
        <p:spPr>
          <a:xfrm>
            <a:off x="5722414" y="3581821"/>
            <a:ext cx="1191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Power-holder (appointment &amp; hire ‘n’ fire)</a:t>
            </a:r>
            <a:endParaRPr lang="en-GB" sz="1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67C55F6-5A9C-45B5-8A91-5AB65BB8BCEF}"/>
              </a:ext>
            </a:extLst>
          </p:cNvPr>
          <p:cNvSpPr txBox="1"/>
          <p:nvPr/>
        </p:nvSpPr>
        <p:spPr>
          <a:xfrm>
            <a:off x="4664278" y="3297862"/>
            <a:ext cx="771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Trust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E5A6125-D19C-40FA-ACC6-1225A9E25C81}"/>
              </a:ext>
            </a:extLst>
          </p:cNvPr>
          <p:cNvCxnSpPr>
            <a:cxnSpLocks/>
          </p:cNvCxnSpPr>
          <p:nvPr/>
        </p:nvCxnSpPr>
        <p:spPr>
          <a:xfrm>
            <a:off x="5795311" y="3430096"/>
            <a:ext cx="1196268" cy="69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rrow: Down 20">
            <a:extLst>
              <a:ext uri="{FF2B5EF4-FFF2-40B4-BE49-F238E27FC236}">
                <a16:creationId xmlns:a16="http://schemas.microsoft.com/office/drawing/2014/main" id="{6AD03A27-EFF6-4B2D-BDA9-D238F677E3EF}"/>
              </a:ext>
            </a:extLst>
          </p:cNvPr>
          <p:cNvSpPr/>
          <p:nvPr/>
        </p:nvSpPr>
        <p:spPr>
          <a:xfrm>
            <a:off x="4872871" y="2248882"/>
            <a:ext cx="229732" cy="7237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7F471253-D6F7-4BC5-98B3-6C617749C431}"/>
              </a:ext>
            </a:extLst>
          </p:cNvPr>
          <p:cNvSpPr/>
          <p:nvPr/>
        </p:nvSpPr>
        <p:spPr>
          <a:xfrm>
            <a:off x="4554663" y="1804899"/>
            <a:ext cx="873568" cy="4026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Trustee</a:t>
            </a:r>
            <a:endParaRPr lang="en-GB" sz="1400" dirty="0">
              <a:solidFill>
                <a:schemeClr val="bg1"/>
              </a:solidFill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58E63B5-A6C5-4413-90BF-0473088D2791}"/>
              </a:ext>
            </a:extLst>
          </p:cNvPr>
          <p:cNvCxnSpPr>
            <a:cxnSpLocks/>
          </p:cNvCxnSpPr>
          <p:nvPr/>
        </p:nvCxnSpPr>
        <p:spPr>
          <a:xfrm>
            <a:off x="5528679" y="2107370"/>
            <a:ext cx="1433217" cy="1071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13907994-344E-4AF5-96F3-2B9134FBC4EF}"/>
              </a:ext>
            </a:extLst>
          </p:cNvPr>
          <p:cNvSpPr txBox="1"/>
          <p:nvPr/>
        </p:nvSpPr>
        <p:spPr>
          <a:xfrm>
            <a:off x="6104873" y="2108876"/>
            <a:ext cx="1669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Trustee of charitable trust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5581599-3F98-4C3E-B621-8EDCBF8F0A45}"/>
              </a:ext>
            </a:extLst>
          </p:cNvPr>
          <p:cNvSpPr/>
          <p:nvPr/>
        </p:nvSpPr>
        <p:spPr>
          <a:xfrm>
            <a:off x="3917659" y="4991450"/>
            <a:ext cx="2369889" cy="93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Trading co.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627F88C-E75C-4690-B478-95006053823A}"/>
              </a:ext>
            </a:extLst>
          </p:cNvPr>
          <p:cNvCxnSpPr>
            <a:cxnSpLocks/>
          </p:cNvCxnSpPr>
          <p:nvPr/>
        </p:nvCxnSpPr>
        <p:spPr>
          <a:xfrm flipV="1">
            <a:off x="6479932" y="3840222"/>
            <a:ext cx="694893" cy="1619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4F558472-134E-44D0-B6CB-F1035094B788}"/>
              </a:ext>
            </a:extLst>
          </p:cNvPr>
          <p:cNvSpPr txBox="1"/>
          <p:nvPr/>
        </p:nvSpPr>
        <p:spPr>
          <a:xfrm>
            <a:off x="6939578" y="4771795"/>
            <a:ext cx="16694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Director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EF1AC2A-D220-4D7F-BBBF-6F137C700C50}"/>
              </a:ext>
            </a:extLst>
          </p:cNvPr>
          <p:cNvCxnSpPr/>
          <p:nvPr/>
        </p:nvCxnSpPr>
        <p:spPr>
          <a:xfrm flipH="1">
            <a:off x="2259633" y="3720320"/>
            <a:ext cx="2025941" cy="9298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8A438B56-01D7-4EC0-8E4C-2B7147EF3462}"/>
              </a:ext>
            </a:extLst>
          </p:cNvPr>
          <p:cNvSpPr/>
          <p:nvPr/>
        </p:nvSpPr>
        <p:spPr>
          <a:xfrm>
            <a:off x="1208015" y="4857686"/>
            <a:ext cx="969069" cy="1071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UK 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property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A0C3D889-9C63-4096-A87F-087324CBC601}"/>
              </a:ext>
            </a:extLst>
          </p:cNvPr>
          <p:cNvSpPr/>
          <p:nvPr/>
        </p:nvSpPr>
        <p:spPr>
          <a:xfrm>
            <a:off x="1208015" y="3961989"/>
            <a:ext cx="969069" cy="89569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40B4C14C-4975-44B7-9665-364D946B41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8806" y="2945384"/>
            <a:ext cx="1573359" cy="967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556649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136428" y="627565"/>
            <a:ext cx="7474172" cy="1037950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/>
              <a:t>Tactics in different courts</a:t>
            </a:r>
            <a:br>
              <a:rPr lang="en-GB" b="1" dirty="0"/>
            </a:br>
            <a:br>
              <a:rPr lang="en-GB" b="1" dirty="0"/>
            </a:br>
            <a:endParaRPr lang="en-GB" altLang="en-US" b="1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136428" y="1665516"/>
            <a:ext cx="7615685" cy="4763276"/>
          </a:xfrm>
        </p:spPr>
        <p:txBody>
          <a:bodyPr anchor="ctr"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  <a:defRPr/>
            </a:pPr>
            <a:endParaRPr lang="en-GB" sz="3000" b="1" i="1" dirty="0"/>
          </a:p>
          <a:p>
            <a:pPr>
              <a:defRPr/>
            </a:pPr>
            <a:r>
              <a:rPr lang="en-GB" sz="2600" dirty="0"/>
              <a:t>What specific assistance/relief can the CoP give? </a:t>
            </a:r>
          </a:p>
          <a:p>
            <a:pPr>
              <a:defRPr/>
            </a:pPr>
            <a:endParaRPr lang="en-GB" sz="2600" dirty="0"/>
          </a:p>
          <a:p>
            <a:pPr lvl="1">
              <a:defRPr/>
            </a:pPr>
            <a:r>
              <a:rPr lang="en-GB" sz="2200" dirty="0"/>
              <a:t>Declarations as to capacity, and the lawfulness of past/future actions: s. 15 MCA</a:t>
            </a:r>
          </a:p>
          <a:p>
            <a:pPr lvl="1">
              <a:defRPr/>
            </a:pPr>
            <a:endParaRPr lang="en-GB" sz="2200" dirty="0"/>
          </a:p>
          <a:p>
            <a:pPr lvl="1">
              <a:defRPr/>
            </a:pPr>
            <a:r>
              <a:rPr lang="en-GB" sz="2200" dirty="0"/>
              <a:t>The “</a:t>
            </a:r>
            <a:r>
              <a:rPr lang="en-GB" sz="2200" i="1" dirty="0"/>
              <a:t>exercise of any power … vested in P whether beneficially or as trustee or otherwise</a:t>
            </a:r>
            <a:r>
              <a:rPr lang="en-GB" sz="2200" dirty="0"/>
              <a:t>”: s. 18(1)(j) MCA</a:t>
            </a:r>
          </a:p>
          <a:p>
            <a:pPr lvl="1">
              <a:defRPr/>
            </a:pPr>
            <a:endParaRPr lang="en-GB" sz="2200" dirty="0"/>
          </a:p>
          <a:p>
            <a:pPr lvl="1">
              <a:defRPr/>
            </a:pPr>
            <a:r>
              <a:rPr lang="en-GB" sz="2200" dirty="0"/>
              <a:t>LPAs: ss. 13 &amp; 22-23 MCA</a:t>
            </a:r>
          </a:p>
          <a:p>
            <a:pPr lvl="1">
              <a:defRPr/>
            </a:pPr>
            <a:endParaRPr lang="en-GB" sz="2200" dirty="0"/>
          </a:p>
          <a:p>
            <a:pPr lvl="1">
              <a:defRPr/>
            </a:pPr>
            <a:r>
              <a:rPr lang="en-GB" sz="2200" dirty="0"/>
              <a:t>Appointment and revocation of deputyships: ss. 16 &amp; 19 MCA</a:t>
            </a:r>
          </a:p>
          <a:p>
            <a:pPr lvl="1">
              <a:defRPr/>
            </a:pPr>
            <a:endParaRPr lang="en-GB" sz="2200" dirty="0"/>
          </a:p>
          <a:p>
            <a:pPr>
              <a:defRPr/>
            </a:pPr>
            <a:r>
              <a:rPr lang="en-GB" sz="2600" dirty="0"/>
              <a:t>Is there a basis for making interim orders if “</a:t>
            </a:r>
            <a:r>
              <a:rPr lang="en-GB" sz="2600" i="1" dirty="0"/>
              <a:t>there is reason to believe that P lacks capacity in relation to the matter”</a:t>
            </a:r>
            <a:r>
              <a:rPr lang="en-GB" sz="2600" dirty="0"/>
              <a:t> such that an interim order may be made: s. 48 MCA?</a:t>
            </a:r>
          </a:p>
          <a:p>
            <a:pPr>
              <a:defRPr/>
            </a:pPr>
            <a:endParaRPr lang="en-GB" sz="2600" dirty="0"/>
          </a:p>
          <a:p>
            <a:pPr>
              <a:defRPr/>
            </a:pPr>
            <a:r>
              <a:rPr lang="en-GB" sz="2600" dirty="0"/>
              <a:t>Are there risks as well as rewards to seeking injunctive relief?</a:t>
            </a:r>
          </a:p>
          <a:p>
            <a:pPr>
              <a:defRPr/>
            </a:pPr>
            <a:endParaRPr lang="en-GB" sz="2600" dirty="0"/>
          </a:p>
          <a:p>
            <a:pPr>
              <a:defRPr/>
            </a:pPr>
            <a:endParaRPr lang="en-GB" sz="2600" dirty="0"/>
          </a:p>
          <a:p>
            <a:pPr>
              <a:defRPr/>
            </a:pPr>
            <a:endParaRPr lang="en-GB" sz="2600" dirty="0"/>
          </a:p>
          <a:p>
            <a:pPr marL="0" indent="0">
              <a:buNone/>
              <a:defRPr/>
            </a:pPr>
            <a:endParaRPr lang="en-GB" altLang="en-US" sz="2400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7A3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F02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3C814-0E7C-4963-A54D-E87E1789AA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8806" y="2945384"/>
            <a:ext cx="1573359" cy="967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228809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136428" y="627565"/>
            <a:ext cx="7474172" cy="1037950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/>
              <a:t>Tactics in different courts</a:t>
            </a:r>
            <a:br>
              <a:rPr lang="en-GB" b="1" dirty="0"/>
            </a:br>
            <a:br>
              <a:rPr lang="en-GB" b="1" dirty="0"/>
            </a:br>
            <a:endParaRPr lang="en-GB" altLang="en-US" b="1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136429" y="1665516"/>
            <a:ext cx="6515690" cy="4222100"/>
          </a:xfrm>
        </p:spPr>
        <p:txBody>
          <a:bodyPr anchor="ctr"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  <a:defRPr/>
            </a:pPr>
            <a:endParaRPr lang="en-GB" sz="3000" b="1" i="1" dirty="0"/>
          </a:p>
          <a:p>
            <a:pPr>
              <a:defRPr/>
            </a:pPr>
            <a:r>
              <a:rPr lang="en-GB" sz="2600" dirty="0"/>
              <a:t>Chancery Division/ Companies Court/ offshore courts.</a:t>
            </a:r>
          </a:p>
          <a:p>
            <a:pPr>
              <a:defRPr/>
            </a:pPr>
            <a:endParaRPr lang="en-GB" sz="2600" dirty="0"/>
          </a:p>
          <a:p>
            <a:pPr>
              <a:defRPr/>
            </a:pPr>
            <a:r>
              <a:rPr lang="en-GB" sz="2600" dirty="0"/>
              <a:t>Removal of P as trustee; appointment of receiver over powers; applications for directions.</a:t>
            </a:r>
          </a:p>
          <a:p>
            <a:pPr>
              <a:defRPr/>
            </a:pPr>
            <a:endParaRPr lang="en-GB" sz="2600" dirty="0"/>
          </a:p>
          <a:p>
            <a:pPr>
              <a:defRPr/>
            </a:pPr>
            <a:r>
              <a:rPr lang="en-GB" sz="2600" dirty="0"/>
              <a:t>Claims concerning articles of association; enforcement of quasi-partnerships; breach of duty.</a:t>
            </a:r>
          </a:p>
          <a:p>
            <a:pPr>
              <a:defRPr/>
            </a:pPr>
            <a:endParaRPr lang="en-GB" sz="2600" dirty="0"/>
          </a:p>
          <a:p>
            <a:pPr>
              <a:defRPr/>
            </a:pPr>
            <a:r>
              <a:rPr lang="en-GB" sz="2600" dirty="0"/>
              <a:t>Previous transactions: undue influence; lack of capacity; misrepresentation.</a:t>
            </a:r>
          </a:p>
          <a:p>
            <a:pPr>
              <a:defRPr/>
            </a:pPr>
            <a:endParaRPr lang="en-GB" sz="2600" dirty="0"/>
          </a:p>
          <a:p>
            <a:pPr>
              <a:defRPr/>
            </a:pPr>
            <a:endParaRPr lang="en-GB" sz="2600" dirty="0"/>
          </a:p>
          <a:p>
            <a:pPr>
              <a:defRPr/>
            </a:pPr>
            <a:endParaRPr lang="en-GB" sz="2600" dirty="0"/>
          </a:p>
          <a:p>
            <a:pPr marL="0" indent="0">
              <a:buNone/>
              <a:defRPr/>
            </a:pPr>
            <a:endParaRPr lang="en-GB" altLang="en-US" sz="2400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7A3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F02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D1410F8-D5C7-478E-B3D0-9DE1B37A44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8806" y="2945384"/>
            <a:ext cx="1573359" cy="967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436171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136428" y="627565"/>
            <a:ext cx="7474172" cy="1037950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/>
              <a:t>Tactics in different courts</a:t>
            </a:r>
            <a:br>
              <a:rPr lang="en-GB" b="1" dirty="0"/>
            </a:br>
            <a:br>
              <a:rPr lang="en-GB" b="1" dirty="0"/>
            </a:br>
            <a:endParaRPr lang="en-GB" altLang="en-US" b="1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7A3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F02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098" name="Picture 2" descr="15,331 Multiple Paths Stock Photos, Pictures &amp; Royalty-Free Images - iStock">
            <a:extLst>
              <a:ext uri="{FF2B5EF4-FFF2-40B4-BE49-F238E27FC236}">
                <a16:creationId xmlns:a16="http://schemas.microsoft.com/office/drawing/2014/main" id="{ECAADD60-04A3-4C0A-82D2-6734732CD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215" y="1316783"/>
            <a:ext cx="4687466" cy="4687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625C68E-91F4-436F-AFFB-E2CDC075D7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98806" y="2945384"/>
            <a:ext cx="1573359" cy="967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456442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136428" y="627565"/>
            <a:ext cx="7474172" cy="1037950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/>
              <a:t>Documents and disclosure</a:t>
            </a:r>
            <a:br>
              <a:rPr lang="en-GB" b="1" dirty="0"/>
            </a:br>
            <a:br>
              <a:rPr lang="en-GB" b="1" dirty="0"/>
            </a:br>
            <a:endParaRPr lang="en-GB" altLang="en-US" b="1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136429" y="1665516"/>
            <a:ext cx="6515690" cy="4222100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endParaRPr lang="en-GB" sz="3000" b="1" i="1" dirty="0"/>
          </a:p>
          <a:p>
            <a:pPr>
              <a:defRPr/>
            </a:pPr>
            <a:r>
              <a:rPr lang="en-GB" sz="2600" dirty="0"/>
              <a:t>COPR r. 5.9</a:t>
            </a:r>
          </a:p>
          <a:p>
            <a:pPr>
              <a:defRPr/>
            </a:pPr>
            <a:endParaRPr lang="en-GB" sz="2600" dirty="0"/>
          </a:p>
          <a:p>
            <a:pPr>
              <a:defRPr/>
            </a:pPr>
            <a:r>
              <a:rPr lang="en-GB" sz="2600" i="1" dirty="0"/>
              <a:t>Re AB (Police Disclosure) </a:t>
            </a:r>
            <a:r>
              <a:rPr lang="en-GB" sz="2600" dirty="0"/>
              <a:t>[2021] 4 WLR 34</a:t>
            </a:r>
          </a:p>
          <a:p>
            <a:pPr>
              <a:defRPr/>
            </a:pPr>
            <a:endParaRPr lang="en-GB" sz="2600" i="1" dirty="0"/>
          </a:p>
          <a:p>
            <a:pPr>
              <a:defRPr/>
            </a:pPr>
            <a:r>
              <a:rPr lang="en-GB" sz="2600" i="1" dirty="0"/>
              <a:t>Re Z </a:t>
            </a:r>
            <a:r>
              <a:rPr lang="en-GB" sz="2600" dirty="0"/>
              <a:t>[2020] </a:t>
            </a:r>
            <a:r>
              <a:rPr lang="en-GB" sz="2600"/>
              <a:t>COPLR 367</a:t>
            </a:r>
            <a:endParaRPr lang="en-GB" sz="2600" dirty="0"/>
          </a:p>
          <a:p>
            <a:pPr>
              <a:defRPr/>
            </a:pPr>
            <a:endParaRPr lang="en-GB" sz="2600" i="1" dirty="0"/>
          </a:p>
          <a:p>
            <a:pPr>
              <a:defRPr/>
            </a:pPr>
            <a:r>
              <a:rPr lang="en-GB" sz="2600" dirty="0"/>
              <a:t>Privacy/transparency (PD 4A and 4C)</a:t>
            </a:r>
          </a:p>
          <a:p>
            <a:pPr>
              <a:defRPr/>
            </a:pPr>
            <a:endParaRPr lang="en-GB" sz="2600" dirty="0"/>
          </a:p>
          <a:p>
            <a:pPr>
              <a:defRPr/>
            </a:pPr>
            <a:endParaRPr lang="en-GB" sz="2600" dirty="0"/>
          </a:p>
          <a:p>
            <a:pPr>
              <a:defRPr/>
            </a:pPr>
            <a:endParaRPr lang="en-GB" sz="2600" dirty="0"/>
          </a:p>
          <a:p>
            <a:pPr marL="0" indent="0">
              <a:buNone/>
              <a:defRPr/>
            </a:pPr>
            <a:endParaRPr lang="en-GB" altLang="en-US" sz="2400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7A3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F02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F3A804-E2FD-4657-ACC3-CD8699E934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8806" y="2945384"/>
            <a:ext cx="1573359" cy="967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163192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nglish &amp; Media Centre | 'Global Moves and Local Operations' – Big Picture  Thinking in English | Blog &amp; News">
            <a:extLst>
              <a:ext uri="{FF2B5EF4-FFF2-40B4-BE49-F238E27FC236}">
                <a16:creationId xmlns:a16="http://schemas.microsoft.com/office/drawing/2014/main" id="{DB1C4E6F-ADF5-4A6E-A9D9-47329E5C38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3362" y="-2"/>
            <a:ext cx="1068224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136428" y="627565"/>
            <a:ext cx="7474172" cy="1037950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The big picture</a:t>
            </a: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endParaRPr lang="en-GB" altLang="en-US" b="1" dirty="0">
              <a:solidFill>
                <a:schemeClr val="bg1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7A3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F02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988F041-66BF-4432-9085-3BBD4327F0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63748" y="2945384"/>
            <a:ext cx="1573359" cy="967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131245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2A4C8BC7-53AD-4156-B35A-5114B10F66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23630" y="-1693"/>
            <a:ext cx="1256194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02D44074-0B69-4F0C-A7B3-5645CE40D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rgbClr val="7A3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7787639" y="499404"/>
            <a:ext cx="4129849" cy="557445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altLang="en-US" sz="6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Caught in the whirlwind</a:t>
            </a:r>
            <a:r>
              <a:rPr lang="en-US" altLang="en-US" sz="6000" b="1" dirty="0">
                <a:solidFill>
                  <a:srgbClr val="FFFFFF"/>
                </a:solidFill>
              </a:rPr>
              <a:t>: </a:t>
            </a:r>
            <a:br>
              <a:rPr lang="en-US" altLang="en-US" b="1" dirty="0">
                <a:solidFill>
                  <a:srgbClr val="FFFFFF"/>
                </a:solidFill>
              </a:rPr>
            </a:br>
            <a:r>
              <a:rPr lang="en-US" altLang="en-US" dirty="0">
                <a:solidFill>
                  <a:srgbClr val="FFFFFF"/>
                </a:solidFill>
              </a:rPr>
              <a:t>Court of Protection and questions of capacity in complex structures</a:t>
            </a:r>
            <a:br>
              <a:rPr lang="en-US" altLang="en-US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altLang="en-US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altLang="en-US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altLang="en-US" sz="33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Edward Cumming QC </a:t>
            </a:r>
            <a:r>
              <a:rPr lang="en-US" altLang="en-US" sz="2700" u="sng" dirty="0">
                <a:solidFill>
                  <a:srgbClr val="FFFFFF"/>
                </a:solidFill>
              </a:rPr>
              <a:t>e</a:t>
            </a:r>
            <a:r>
              <a:rPr lang="en-US" altLang="en-US" sz="2700" u="sng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dward.cumming@xxiv.co.uk </a:t>
            </a:r>
            <a:br>
              <a:rPr lang="en-US" altLang="en-US" sz="2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altLang="en-US" sz="33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Timothy Sherwin</a:t>
            </a:r>
            <a:br>
              <a:rPr lang="en-US" altLang="en-US" sz="33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altLang="en-US" sz="2700" u="sng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timothy.sherwin@xxiv.co.uk</a:t>
            </a:r>
            <a:endParaRPr lang="en-US" altLang="en-US" sz="3300" u="sng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19758B7-3F46-4E85-96D7-19B593417F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512" y="5176471"/>
            <a:ext cx="232410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377537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366</Words>
  <Application>Microsoft Office PowerPoint</Application>
  <PresentationFormat>Widescreen</PresentationFormat>
  <Paragraphs>71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Caught in the whirlwind:  Court of Protection and questions of capacity in complex structures   Edward Cumming QC Timothy Sherwin</vt:lpstr>
      <vt:lpstr>Introduction </vt:lpstr>
      <vt:lpstr>The Court of Protection, trusts, and companies </vt:lpstr>
      <vt:lpstr>Tactics in different courts  </vt:lpstr>
      <vt:lpstr>Tactics in different courts  </vt:lpstr>
      <vt:lpstr>Tactics in different courts  </vt:lpstr>
      <vt:lpstr>Documents and disclosure  </vt:lpstr>
      <vt:lpstr>The big picture  </vt:lpstr>
      <vt:lpstr>Caught in the whirlwind:  Court of Protection and questions of capacity in complex structures   Edward Cumming QC edward.cumming@xxiv.co.uk  Timothy Sherwin timothy.sherwin@xxiv.co.uk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Pre-emption rights: issues and strategy  Edward Cumming QC and Timothy Sherwin</dc:title>
  <dc:creator>Tim Sherwin</dc:creator>
  <cp:lastModifiedBy>Andrew Grosvenor</cp:lastModifiedBy>
  <cp:revision>22</cp:revision>
  <dcterms:created xsi:type="dcterms:W3CDTF">2022-05-11T09:26:31Z</dcterms:created>
  <dcterms:modified xsi:type="dcterms:W3CDTF">2022-06-08T09:59:03Z</dcterms:modified>
</cp:coreProperties>
</file>