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5"/>
  </p:notesMasterIdLst>
  <p:sldIdLst>
    <p:sldId id="257" r:id="rId3"/>
    <p:sldId id="268" r:id="rId4"/>
    <p:sldId id="288" r:id="rId5"/>
    <p:sldId id="296" r:id="rId6"/>
    <p:sldId id="297" r:id="rId7"/>
    <p:sldId id="298" r:id="rId8"/>
    <p:sldId id="289" r:id="rId9"/>
    <p:sldId id="301" r:id="rId10"/>
    <p:sldId id="292" r:id="rId11"/>
    <p:sldId id="291" r:id="rId12"/>
    <p:sldId id="295" r:id="rId13"/>
    <p:sldId id="29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718" autoAdjust="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5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44CCC-95F3-4BC9-B856-D4F1A59BB638}" type="datetimeFigureOut">
              <a:rPr lang="en-US" smtClean="0"/>
              <a:pPr/>
              <a:t>4/22/2021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3DC91-3DAF-4AFF-BFA5-7FAAE69185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47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3DC91-3DAF-4AFF-BFA5-7FAAE6918599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42770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3DC91-3DAF-4AFF-BFA5-7FAAE6918599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501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3DC91-3DAF-4AFF-BFA5-7FAAE6918599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988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3DC91-3DAF-4AFF-BFA5-7FAAE6918599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430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3DC91-3DAF-4AFF-BFA5-7FAAE6918599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620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3DC91-3DAF-4AFF-BFA5-7FAAE6918599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501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3DC91-3DAF-4AFF-BFA5-7FAAE6918599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1320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3DC91-3DAF-4AFF-BFA5-7FAAE6918599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336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3DC91-3DAF-4AFF-BFA5-7FAAE6918599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248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3DC91-3DAF-4AFF-BFA5-7FAAE6918599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501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3DC91-3DAF-4AFF-BFA5-7FAAE6918599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222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3DC91-3DAF-4AFF-BFA5-7FAAE6918599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100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D10DF-A038-4EBB-ACA4-000B60F47284}" type="datetimeFigureOut">
              <a:rPr lang="en-US"/>
              <a:pPr>
                <a:defRPr/>
              </a:pPr>
              <a:t>4/22/2021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8F8E5-7A2D-41B0-9CB6-95BBF74F77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FDD48-29FB-4B63-A5B9-974517EB0BB8}" type="datetimeFigureOut">
              <a:rPr lang="en-US"/>
              <a:pPr>
                <a:defRPr/>
              </a:pPr>
              <a:t>4/22/2021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EF370-DE76-40B5-A2FF-7BCE48AAA12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3D6D-07F8-4BB4-8199-8730C360059C}" type="datetimeFigureOut">
              <a:rPr lang="en-US"/>
              <a:pPr>
                <a:defRPr/>
              </a:pPr>
              <a:t>4/22/2021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7032B-3C4F-40A8-9043-7BCB5F4C4F3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D52EB-6B72-4F7A-B6A6-FDB81FEB1B0A}" type="datetimeFigureOut">
              <a:rPr lang="en-US"/>
              <a:pPr>
                <a:defRPr/>
              </a:pPr>
              <a:t>4/22/2021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16BE8-3A1B-4133-A20B-9E342CAE11C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D7C3-2458-4645-99D9-C210F56913FA}" type="datetimeFigureOut">
              <a:rPr lang="en-US" smtClean="0"/>
              <a:pPr/>
              <a:t>4/22/2021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33B6-3B7B-40F6-99BC-55710A25AF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D7C3-2458-4645-99D9-C210F56913FA}" type="datetimeFigureOut">
              <a:rPr lang="en-US" smtClean="0"/>
              <a:pPr/>
              <a:t>4/22/2021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33B6-3B7B-40F6-99BC-55710A25AF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D7C3-2458-4645-99D9-C210F56913FA}" type="datetimeFigureOut">
              <a:rPr lang="en-US" smtClean="0"/>
              <a:pPr/>
              <a:t>4/22/2021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33B6-3B7B-40F6-99BC-55710A25AF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S238 and S.239 Relevant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4038600" cy="16144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S.238</a:t>
            </a:r>
          </a:p>
          <a:p>
            <a:pPr lvl="1"/>
            <a:r>
              <a:rPr lang="en-US" dirty="0"/>
              <a:t>2 years</a:t>
            </a:r>
          </a:p>
          <a:p>
            <a:pPr lvl="1"/>
            <a:endParaRPr lang="en-US" dirty="0"/>
          </a:p>
          <a:p>
            <a:pPr lvl="4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4876" y="1571613"/>
            <a:ext cx="4038600" cy="1857388"/>
          </a:xfrm>
        </p:spPr>
        <p:txBody>
          <a:bodyPr/>
          <a:lstStyle>
            <a:lvl1pPr>
              <a:defRPr sz="2800"/>
            </a:lvl1pPr>
            <a:lvl2pPr>
              <a:defRPr sz="2400" baseline="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S.239</a:t>
            </a:r>
          </a:p>
          <a:p>
            <a:pPr lvl="1"/>
            <a:r>
              <a:rPr lang="en-US" dirty="0"/>
              <a:t>2 years: connected person</a:t>
            </a:r>
          </a:p>
          <a:p>
            <a:pPr lvl="1"/>
            <a:r>
              <a:rPr lang="en-US" dirty="0"/>
              <a:t>6 months</a:t>
            </a:r>
          </a:p>
          <a:p>
            <a:pPr lvl="4"/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D7C3-2458-4645-99D9-C210F56913FA}" type="datetimeFigureOut">
              <a:rPr lang="en-US" smtClean="0"/>
              <a:pPr/>
              <a:t>4/22/2021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33B6-3B7B-40F6-99BC-55710A25AF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D7C3-2458-4645-99D9-C210F56913FA}" type="datetimeFigureOut">
              <a:rPr lang="en-US" smtClean="0"/>
              <a:pPr/>
              <a:t>4/22/2021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33B6-3B7B-40F6-99BC-55710A25AF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D7C3-2458-4645-99D9-C210F56913FA}" type="datetimeFigureOut">
              <a:rPr lang="en-US" smtClean="0"/>
              <a:pPr/>
              <a:t>4/22/2021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33B6-3B7B-40F6-99BC-55710A25AF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D7C3-2458-4645-99D9-C210F56913FA}" type="datetimeFigureOut">
              <a:rPr lang="en-US" smtClean="0"/>
              <a:pPr/>
              <a:t>4/22/2021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33B6-3B7B-40F6-99BC-55710A25AF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BDEB5-B044-4488-923C-9A138B954C4D}" type="datetimeFigureOut">
              <a:rPr lang="en-US"/>
              <a:pPr>
                <a:defRPr/>
              </a:pPr>
              <a:t>4/22/2021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9E57C-616A-42C5-84CB-842337D1293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D7C3-2458-4645-99D9-C210F56913FA}" type="datetimeFigureOut">
              <a:rPr lang="en-US" smtClean="0"/>
              <a:pPr/>
              <a:t>4/22/2021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33B6-3B7B-40F6-99BC-55710A25AF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D7C3-2458-4645-99D9-C210F56913FA}" type="datetimeFigureOut">
              <a:rPr lang="en-US" smtClean="0"/>
              <a:pPr/>
              <a:t>4/22/2021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33B6-3B7B-40F6-99BC-55710A25AF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D7C3-2458-4645-99D9-C210F56913FA}" type="datetimeFigureOut">
              <a:rPr lang="en-US" smtClean="0"/>
              <a:pPr/>
              <a:t>4/22/2021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33B6-3B7B-40F6-99BC-55710A25AF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D7C3-2458-4645-99D9-C210F56913FA}" type="datetimeFigureOut">
              <a:rPr lang="en-US" smtClean="0"/>
              <a:pPr/>
              <a:t>4/22/2021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33B6-3B7B-40F6-99BC-55710A25AF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F3A42-2C1E-4E40-A855-67A4998FB9C6}" type="datetimeFigureOut">
              <a:rPr lang="en-US"/>
              <a:pPr>
                <a:defRPr/>
              </a:pPr>
              <a:t>4/22/2021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043E1-3F08-4CD2-9FCA-0546143A150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41396-2E08-451C-8188-7B61A3ADC882}" type="datetimeFigureOut">
              <a:rPr lang="en-US"/>
              <a:pPr>
                <a:defRPr/>
              </a:pPr>
              <a:t>4/22/2021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BF3A9-89CF-4A4B-BA1D-DB5F491534E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0FFFF-D88B-4EA7-95B5-03C81307503A}" type="datetimeFigureOut">
              <a:rPr lang="en-US"/>
              <a:pPr>
                <a:defRPr/>
              </a:pPr>
              <a:t>4/22/2021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207DC-BE36-4F9C-908E-A0B9B7DCB48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9CAC82-E611-4964-BF69-0E3ABF69AF15}" type="datetimeFigureOut">
              <a:rPr lang="en-US" smtClean="0"/>
              <a:pPr>
                <a:defRPr/>
              </a:pPr>
              <a:t>4/22/2021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5DEDB2-DED0-49F7-8683-0E429096BF9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4CF67-9A15-42A6-91D9-6264606907B7}" type="datetimeFigureOut">
              <a:rPr lang="en-US"/>
              <a:pPr>
                <a:defRPr/>
              </a:pPr>
              <a:t>4/22/2021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1340-AD26-4D94-A44E-1601BBA06F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5AB1E-7791-4786-A01D-85A9D20E1E96}" type="datetimeFigureOut">
              <a:rPr lang="en-US"/>
              <a:pPr>
                <a:defRPr/>
              </a:pPr>
              <a:t>4/22/2021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7685A-FB79-4A2C-A718-5C51A388B3B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870AA-5C4A-4F80-8FAF-3520A5CCAEED}" type="datetimeFigureOut">
              <a:rPr lang="en-US"/>
              <a:pPr>
                <a:defRPr/>
              </a:pPr>
              <a:t>4/22/2021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1CDA2-19E8-430A-A9BE-3E7BC9C3D96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Insolvency Seminar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9CAC82-E611-4964-BF69-0E3ABF69AF15}" type="datetimeFigureOut">
              <a:rPr lang="en-US"/>
              <a:pPr>
                <a:defRPr/>
              </a:pPr>
              <a:t>4/22/2021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5DEDB2-DED0-49F7-8683-0E429096BF9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Text Placeholder 2"/>
          <p:cNvSpPr>
            <a:spLocks/>
          </p:cNvSpPr>
          <p:nvPr/>
        </p:nvSpPr>
        <p:spPr bwMode="auto">
          <a:xfrm>
            <a:off x="395288" y="14843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320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60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3D7C3-2458-4645-99D9-C210F56913FA}" type="datetimeFigureOut">
              <a:rPr lang="en-US" smtClean="0"/>
              <a:pPr/>
              <a:t>4/22/2021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733B6-3B7B-40F6-99BC-55710A25AF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S:\Marketing\New Logo 2010\OBLOGOLOW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13" y="5357813"/>
            <a:ext cx="200025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br>
              <a:rPr lang="en-US" dirty="0"/>
            </a:br>
            <a:endParaRPr lang="en-US" dirty="0"/>
          </a:p>
        </p:txBody>
      </p:sp>
      <p:sp>
        <p:nvSpPr>
          <p:cNvPr id="13315" name="Rectangle 5"/>
          <p:cNvSpPr>
            <a:spLocks noGrp="1"/>
          </p:cNvSpPr>
          <p:nvPr>
            <p:ph type="body" idx="4294967295"/>
          </p:nvPr>
        </p:nvSpPr>
        <p:spPr>
          <a:xfrm>
            <a:off x="468313" y="1412875"/>
            <a:ext cx="8229600" cy="5173663"/>
          </a:xfrm>
        </p:spPr>
        <p:txBody>
          <a:bodyPr/>
          <a:lstStyle/>
          <a:p>
            <a:pPr marL="0" lvl="1" algn="ctr" eaLnBrk="1" hangingPunct="1">
              <a:buFont typeface="Arial" charset="0"/>
              <a:buNone/>
            </a:pPr>
            <a:endParaRPr lang="en-GB" sz="4400" b="1" dirty="0"/>
          </a:p>
          <a:p>
            <a:pPr marL="0" lvl="1" algn="ctr" eaLnBrk="1" hangingPunct="1">
              <a:buFont typeface="Arial" charset="0"/>
              <a:buNone/>
            </a:pPr>
            <a:r>
              <a:rPr lang="en-GB" sz="4400" b="1" dirty="0"/>
              <a:t>No more </a:t>
            </a:r>
            <a:r>
              <a:rPr lang="en-GB" sz="4400" b="1" i="1" dirty="0"/>
              <a:t>Samba </a:t>
            </a:r>
            <a:r>
              <a:rPr lang="en-GB" sz="4400" b="1" dirty="0"/>
              <a:t>time!</a:t>
            </a:r>
          </a:p>
          <a:p>
            <a:pPr marL="0" lvl="1" algn="ctr" eaLnBrk="1" hangingPunct="1">
              <a:buFont typeface="Arial" charset="0"/>
              <a:buNone/>
            </a:pPr>
            <a:endParaRPr lang="en-GB" sz="3200" b="1" i="1" dirty="0"/>
          </a:p>
          <a:p>
            <a:pPr marL="0" lvl="1" algn="ctr" eaLnBrk="1" hangingPunct="1">
              <a:buFont typeface="Arial" charset="0"/>
              <a:buNone/>
            </a:pPr>
            <a:r>
              <a:rPr lang="en-GB" sz="3200" b="1" dirty="0"/>
              <a:t>Bajul Shah, Nicole Langlois, Timothy Sherwin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S:\Marketing\New Logo 2010\OBLOGOLOW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13" y="5357813"/>
            <a:ext cx="200025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Impact of arbitration clauses</a:t>
            </a:r>
          </a:p>
        </p:txBody>
      </p:sp>
      <p:sp>
        <p:nvSpPr>
          <p:cNvPr id="15363" name="Rectangle 4"/>
          <p:cNvSpPr>
            <a:spLocks noGrp="1"/>
          </p:cNvSpPr>
          <p:nvPr>
            <p:ph type="body" idx="1"/>
          </p:nvPr>
        </p:nvSpPr>
        <p:spPr>
          <a:xfrm>
            <a:off x="468313" y="1340769"/>
            <a:ext cx="8229600" cy="5245770"/>
          </a:xfrm>
        </p:spPr>
        <p:txBody>
          <a:bodyPr/>
          <a:lstStyle/>
          <a:p>
            <a:r>
              <a:rPr lang="en-GB" sz="2800" dirty="0"/>
              <a:t>Identifying “matter”</a:t>
            </a:r>
          </a:p>
          <a:p>
            <a:pPr lvl="1"/>
            <a:r>
              <a:rPr lang="en-GB" dirty="0"/>
              <a:t>Principles: </a:t>
            </a:r>
            <a:r>
              <a:rPr lang="en-GB" i="1" dirty="0" err="1"/>
              <a:t>Sodzawiczny</a:t>
            </a:r>
            <a:r>
              <a:rPr lang="en-GB" i="1" dirty="0"/>
              <a:t> v </a:t>
            </a:r>
            <a:r>
              <a:rPr lang="en-GB" i="1" dirty="0" err="1"/>
              <a:t>Ruhan</a:t>
            </a:r>
            <a:r>
              <a:rPr lang="en-GB" dirty="0"/>
              <a:t> (2018)</a:t>
            </a:r>
          </a:p>
          <a:p>
            <a:pPr lvl="1"/>
            <a:endParaRPr lang="en-GB" sz="700" dirty="0"/>
          </a:p>
          <a:p>
            <a:pPr lvl="1"/>
            <a:r>
              <a:rPr lang="en-GB" dirty="0"/>
              <a:t>Any non-trivial issue capable of constituting a dispute</a:t>
            </a:r>
          </a:p>
          <a:p>
            <a:pPr lvl="1"/>
            <a:endParaRPr lang="en-GB" sz="700" dirty="0"/>
          </a:p>
          <a:p>
            <a:pPr lvl="1"/>
            <a:r>
              <a:rPr lang="en-GB" dirty="0"/>
              <a:t>2 stage process:</a:t>
            </a:r>
          </a:p>
          <a:p>
            <a:pPr lvl="2"/>
            <a:r>
              <a:rPr lang="en-GB" dirty="0"/>
              <a:t>Identify matters in respect of which proceedings were brought</a:t>
            </a:r>
          </a:p>
          <a:p>
            <a:pPr lvl="2"/>
            <a:r>
              <a:rPr lang="en-GB" dirty="0"/>
              <a:t>Decide whether parties agreed that those matters could only be arbitrated</a:t>
            </a:r>
          </a:p>
          <a:p>
            <a:pPr marL="0" indent="0">
              <a:buNone/>
            </a:pPr>
            <a:endParaRPr lang="en-GB" sz="1000" dirty="0"/>
          </a:p>
          <a:p>
            <a:pPr lvl="1"/>
            <a:endParaRPr lang="en-GB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3101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S:\Marketing\New Logo 2010\OBLOGOLOW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13" y="5357813"/>
            <a:ext cx="200025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Impact of arbitration clauses</a:t>
            </a:r>
          </a:p>
        </p:txBody>
      </p:sp>
      <p:sp>
        <p:nvSpPr>
          <p:cNvPr id="15363" name="Rectangle 4"/>
          <p:cNvSpPr>
            <a:spLocks noGrp="1"/>
          </p:cNvSpPr>
          <p:nvPr>
            <p:ph type="body" idx="1"/>
          </p:nvPr>
        </p:nvSpPr>
        <p:spPr>
          <a:xfrm>
            <a:off x="468313" y="1340769"/>
            <a:ext cx="8229600" cy="5245770"/>
          </a:xfrm>
        </p:spPr>
        <p:txBody>
          <a:bodyPr/>
          <a:lstStyle/>
          <a:p>
            <a:r>
              <a:rPr lang="en-GB" sz="2800" i="1" dirty="0"/>
              <a:t>Republic of Mozambique v </a:t>
            </a:r>
            <a:r>
              <a:rPr lang="en-GB" sz="2800" i="1" dirty="0" err="1"/>
              <a:t>Privinvest</a:t>
            </a:r>
            <a:r>
              <a:rPr lang="en-GB" sz="2800" i="1" dirty="0"/>
              <a:t> </a:t>
            </a:r>
            <a:r>
              <a:rPr lang="en-GB" sz="2800" dirty="0"/>
              <a:t>(2021)(CA)</a:t>
            </a:r>
          </a:p>
          <a:p>
            <a:pPr lvl="1"/>
            <a:r>
              <a:rPr lang="en-GB" sz="2000" dirty="0"/>
              <a:t>3 supply contracts: arbitration clauses &amp; Swiss law</a:t>
            </a:r>
          </a:p>
          <a:p>
            <a:pPr lvl="1"/>
            <a:endParaRPr lang="en-GB" sz="600" dirty="0"/>
          </a:p>
          <a:p>
            <a:pPr lvl="1"/>
            <a:r>
              <a:rPr lang="en-GB" sz="2000" dirty="0"/>
              <a:t>Allegation by Republic: contracts were induced by bribery and were instruments of fraud / sham </a:t>
            </a:r>
          </a:p>
          <a:p>
            <a:pPr lvl="1"/>
            <a:endParaRPr lang="en-GB" sz="600" dirty="0"/>
          </a:p>
          <a:p>
            <a:pPr lvl="1"/>
            <a:r>
              <a:rPr lang="en-GB" sz="2000" dirty="0"/>
              <a:t>Claims: deceit, bribery, conspiracy, dishonest assistance, knowing receipt, proprietary claims</a:t>
            </a:r>
          </a:p>
          <a:p>
            <a:pPr lvl="1"/>
            <a:endParaRPr lang="en-GB" sz="600" dirty="0"/>
          </a:p>
          <a:p>
            <a:pPr lvl="1"/>
            <a:r>
              <a:rPr lang="en-GB" sz="2000" dirty="0"/>
              <a:t>Application for stays under s.9 successful</a:t>
            </a:r>
          </a:p>
          <a:p>
            <a:pPr lvl="1"/>
            <a:endParaRPr lang="en-GB" sz="600" dirty="0"/>
          </a:p>
          <a:p>
            <a:pPr lvl="1"/>
            <a:r>
              <a:rPr lang="en-GB" sz="2000" dirty="0"/>
              <a:t>“substantial issues” – included validity of supply contracts</a:t>
            </a:r>
          </a:p>
          <a:p>
            <a:pPr lvl="1"/>
            <a:endParaRPr lang="en-GB" sz="600" dirty="0"/>
          </a:p>
          <a:p>
            <a:pPr lvl="1"/>
            <a:r>
              <a:rPr lang="en-GB" sz="2000" dirty="0"/>
              <a:t>Consequences for claimants: fragmentation, duplication of resources &amp; costs, limited discovery, conflicting judgment/award 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4594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S:\Marketing\New Logo 2010\OBLOGOLOW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13" y="5357813"/>
            <a:ext cx="200025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br>
              <a:rPr lang="en-US" dirty="0"/>
            </a:br>
            <a:endParaRPr lang="en-US" dirty="0"/>
          </a:p>
        </p:txBody>
      </p:sp>
      <p:sp>
        <p:nvSpPr>
          <p:cNvPr id="13315" name="Rectangle 5"/>
          <p:cNvSpPr>
            <a:spLocks noGrp="1"/>
          </p:cNvSpPr>
          <p:nvPr>
            <p:ph type="body" idx="4294967295"/>
          </p:nvPr>
        </p:nvSpPr>
        <p:spPr>
          <a:xfrm>
            <a:off x="468313" y="1412875"/>
            <a:ext cx="8229600" cy="5173663"/>
          </a:xfrm>
        </p:spPr>
        <p:txBody>
          <a:bodyPr/>
          <a:lstStyle/>
          <a:p>
            <a:pPr marL="0" lvl="1" algn="ctr" eaLnBrk="1" hangingPunct="1">
              <a:buFont typeface="Arial" charset="0"/>
              <a:buNone/>
            </a:pPr>
            <a:endParaRPr lang="en-GB" sz="4400" b="1" dirty="0"/>
          </a:p>
          <a:p>
            <a:pPr marL="0" lvl="1" algn="ctr" eaLnBrk="1" hangingPunct="1">
              <a:buNone/>
            </a:pPr>
            <a:r>
              <a:rPr lang="en-GB" sz="4400" b="1" dirty="0">
                <a:solidFill>
                  <a:prstClr val="black"/>
                </a:solidFill>
              </a:rPr>
              <a:t>No more </a:t>
            </a:r>
            <a:r>
              <a:rPr lang="en-GB" sz="4400" b="1" i="1" dirty="0">
                <a:solidFill>
                  <a:prstClr val="black"/>
                </a:solidFill>
              </a:rPr>
              <a:t>Samba </a:t>
            </a:r>
            <a:r>
              <a:rPr lang="en-GB" sz="4400" b="1" dirty="0">
                <a:solidFill>
                  <a:prstClr val="black"/>
                </a:solidFill>
              </a:rPr>
              <a:t>time!</a:t>
            </a:r>
          </a:p>
          <a:p>
            <a:pPr marL="0" lvl="1" algn="ctr" eaLnBrk="1" hangingPunct="1">
              <a:buNone/>
            </a:pPr>
            <a:endParaRPr lang="en-GB" sz="3200" b="1" i="1" dirty="0">
              <a:solidFill>
                <a:prstClr val="black"/>
              </a:solidFill>
            </a:endParaRPr>
          </a:p>
          <a:p>
            <a:pPr marL="0" lvl="1" algn="ctr" eaLnBrk="1" hangingPunct="1">
              <a:buNone/>
            </a:pPr>
            <a:r>
              <a:rPr lang="en-GB" sz="3200" b="1" dirty="0">
                <a:solidFill>
                  <a:prstClr val="black"/>
                </a:solidFill>
              </a:rPr>
              <a:t>Bajul Shah, Nicole Langlois, Timothy Sherwin</a:t>
            </a:r>
          </a:p>
          <a:p>
            <a:pPr marL="0" lvl="1" algn="ctr" eaLnBrk="1" hangingPunct="1">
              <a:buFont typeface="Arial" charset="0"/>
              <a:buNone/>
            </a:pPr>
            <a:endParaRPr lang="en-GB" sz="3200" b="1" i="1" dirty="0"/>
          </a:p>
          <a:p>
            <a:pPr marL="0" lvl="1" algn="ctr" eaLnBrk="1" hangingPunct="1">
              <a:buFont typeface="Arial" charset="0"/>
              <a:buNone/>
            </a:pP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34471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S:\Marketing\New Logo 2010\OBLOGOLOW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13" y="5357813"/>
            <a:ext cx="200025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Introduction</a:t>
            </a:r>
          </a:p>
        </p:txBody>
      </p:sp>
      <p:sp>
        <p:nvSpPr>
          <p:cNvPr id="15363" name="Rectangle 4"/>
          <p:cNvSpPr>
            <a:spLocks noGrp="1"/>
          </p:cNvSpPr>
          <p:nvPr>
            <p:ph type="body" idx="1"/>
          </p:nvPr>
        </p:nvSpPr>
        <p:spPr>
          <a:xfrm>
            <a:off x="468313" y="1412875"/>
            <a:ext cx="8229600" cy="5173663"/>
          </a:xfrm>
        </p:spPr>
        <p:txBody>
          <a:bodyPr/>
          <a:lstStyle/>
          <a:p>
            <a:pPr marL="0" lvl="0" indent="0">
              <a:buNone/>
            </a:pPr>
            <a:r>
              <a:rPr lang="en-GB" dirty="0">
                <a:solidFill>
                  <a:prstClr val="black"/>
                </a:solidFill>
              </a:rPr>
              <a:t>Have fraud claims become more difficult to pursue?</a:t>
            </a:r>
          </a:p>
          <a:p>
            <a:endParaRPr lang="en-US" sz="1000" i="1" dirty="0"/>
          </a:p>
          <a:p>
            <a:r>
              <a:rPr lang="en-US" sz="3000" i="1" dirty="0"/>
              <a:t>Byers v Samba’s </a:t>
            </a:r>
            <a:r>
              <a:rPr lang="en-US" sz="3000" dirty="0"/>
              <a:t>impact on knowing receipt claims</a:t>
            </a:r>
            <a:endParaRPr lang="en-US" sz="3000" i="1" dirty="0"/>
          </a:p>
          <a:p>
            <a:endParaRPr lang="en-US" sz="1000" dirty="0"/>
          </a:p>
          <a:p>
            <a:r>
              <a:rPr lang="en-US" sz="3000" dirty="0"/>
              <a:t>Knowing receipt in the context of real property</a:t>
            </a:r>
          </a:p>
          <a:p>
            <a:pPr eaLnBrk="1" hangingPunct="1">
              <a:spcAft>
                <a:spcPts val="1200"/>
              </a:spcAft>
            </a:pPr>
            <a:endParaRPr lang="en-US" sz="1000" dirty="0"/>
          </a:p>
          <a:p>
            <a:pPr eaLnBrk="1" hangingPunct="1">
              <a:spcAft>
                <a:spcPts val="1200"/>
              </a:spcAft>
            </a:pPr>
            <a:r>
              <a:rPr lang="en-US" sz="3000" dirty="0"/>
              <a:t>Impact of arbitration clauses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S:\Marketing\New Logo 2010\OBLOGOLOW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13" y="5357813"/>
            <a:ext cx="200025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dirty="0"/>
              <a:t>Byers v Samba’s </a:t>
            </a:r>
            <a:r>
              <a:rPr lang="en-US" sz="3200" b="1" dirty="0"/>
              <a:t>impact on knowing receipt claims</a:t>
            </a:r>
            <a:endParaRPr lang="en-US" b="1" dirty="0"/>
          </a:p>
        </p:txBody>
      </p:sp>
      <p:sp>
        <p:nvSpPr>
          <p:cNvPr id="15363" name="Rectangle 4"/>
          <p:cNvSpPr>
            <a:spLocks noGrp="1"/>
          </p:cNvSpPr>
          <p:nvPr>
            <p:ph type="body" idx="1"/>
          </p:nvPr>
        </p:nvSpPr>
        <p:spPr>
          <a:xfrm>
            <a:off x="468313" y="1412875"/>
            <a:ext cx="8229600" cy="5173663"/>
          </a:xfrm>
        </p:spPr>
        <p:txBody>
          <a:bodyPr/>
          <a:lstStyle/>
          <a:p>
            <a:pPr lvl="0"/>
            <a:r>
              <a:rPr lang="en-GB" sz="2000" i="1" dirty="0"/>
              <a:t>Byers v Samba</a:t>
            </a:r>
            <a:r>
              <a:rPr lang="en-GB" sz="2000" dirty="0"/>
              <a:t> [2021] EWHC 61 (Ch): the facts.</a:t>
            </a:r>
          </a:p>
          <a:p>
            <a:pPr lvl="0"/>
            <a:endParaRPr lang="en-GB" sz="2000" dirty="0"/>
          </a:p>
          <a:p>
            <a:pPr lvl="1"/>
            <a:r>
              <a:rPr lang="en-GB" sz="1600" dirty="0"/>
              <a:t>Claimants were the JOLs of a Caymanian company, in liquidation.</a:t>
            </a:r>
          </a:p>
          <a:p>
            <a:pPr lvl="1"/>
            <a:endParaRPr lang="en-GB" sz="1600" dirty="0"/>
          </a:p>
          <a:p>
            <a:pPr lvl="1"/>
            <a:r>
              <a:rPr lang="en-GB" sz="1600" dirty="0"/>
              <a:t>The director, Al-</a:t>
            </a:r>
            <a:r>
              <a:rPr lang="en-GB" sz="1600" dirty="0" err="1"/>
              <a:t>Sanea</a:t>
            </a:r>
            <a:r>
              <a:rPr lang="en-GB" sz="1600" dirty="0"/>
              <a:t>, declared trusts over shares in Saudi Arabian blue chip stocks in favour of the company.</a:t>
            </a:r>
          </a:p>
          <a:p>
            <a:pPr lvl="1"/>
            <a:endParaRPr lang="en-GB" sz="1600" dirty="0"/>
          </a:p>
          <a:p>
            <a:pPr lvl="1"/>
            <a:r>
              <a:rPr lang="en-GB" sz="1600" dirty="0"/>
              <a:t>Those shares were transferred by Al-</a:t>
            </a:r>
            <a:r>
              <a:rPr lang="en-GB" sz="1600" dirty="0" err="1"/>
              <a:t>Sanea</a:t>
            </a:r>
            <a:r>
              <a:rPr lang="en-GB" sz="1600" dirty="0"/>
              <a:t> to Samba in discharge of Samba’s debts.</a:t>
            </a:r>
          </a:p>
          <a:p>
            <a:pPr lvl="1"/>
            <a:endParaRPr lang="en-GB" sz="1600" dirty="0"/>
          </a:p>
          <a:p>
            <a:pPr lvl="1"/>
            <a:r>
              <a:rPr lang="en-GB" sz="1600" dirty="0"/>
              <a:t>Samba was debarred from denying unconscionable knowledge of the existence of the trusts: [2020] EWHC 853 (Ch). </a:t>
            </a:r>
          </a:p>
          <a:p>
            <a:pPr lvl="1"/>
            <a:endParaRPr lang="en-GB" sz="1600" dirty="0"/>
          </a:p>
          <a:p>
            <a:pPr lvl="1"/>
            <a:r>
              <a:rPr lang="en-GB" sz="1600" dirty="0"/>
              <a:t>The main question of Cayman/English law was: is the claim bound to fail if the company’s rights in the shares were extinguished on transfer?</a:t>
            </a:r>
          </a:p>
          <a:p>
            <a:pPr lvl="1"/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S:\Marketing\New Logo 2010\OBLOGOLOW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13" y="5357813"/>
            <a:ext cx="200025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dirty="0"/>
              <a:t>Byers v Samba’s </a:t>
            </a:r>
            <a:r>
              <a:rPr lang="en-US" sz="3200" b="1" dirty="0"/>
              <a:t>impact on knowing receipt claims</a:t>
            </a:r>
            <a:endParaRPr lang="en-US" b="1" dirty="0"/>
          </a:p>
        </p:txBody>
      </p:sp>
      <p:sp>
        <p:nvSpPr>
          <p:cNvPr id="15363" name="Rectangle 4"/>
          <p:cNvSpPr>
            <a:spLocks noGrp="1"/>
          </p:cNvSpPr>
          <p:nvPr>
            <p:ph type="body" idx="1"/>
          </p:nvPr>
        </p:nvSpPr>
        <p:spPr>
          <a:xfrm>
            <a:off x="468313" y="1412875"/>
            <a:ext cx="8229600" cy="5173663"/>
          </a:xfrm>
        </p:spPr>
        <p:txBody>
          <a:bodyPr/>
          <a:lstStyle/>
          <a:p>
            <a:pPr lvl="0"/>
            <a:r>
              <a:rPr lang="en-GB" sz="2000" dirty="0"/>
              <a:t>The answer: yes. The property must be trust property both before </a:t>
            </a:r>
            <a:r>
              <a:rPr lang="en-GB" sz="2000" u="sng" dirty="0"/>
              <a:t>and after</a:t>
            </a:r>
            <a:r>
              <a:rPr lang="en-GB" sz="2000" dirty="0"/>
              <a:t> the transfer: [110].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Thus, if the transfer itself gives good legal title, then it also washes equitable title </a:t>
            </a:r>
            <a:r>
              <a:rPr lang="en-GB" sz="2000" u="sng" dirty="0"/>
              <a:t>even if the transferee has  unconscionable knowledge</a:t>
            </a:r>
            <a:r>
              <a:rPr lang="en-GB" sz="2000" dirty="0"/>
              <a:t>.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“</a:t>
            </a:r>
            <a:r>
              <a:rPr lang="en-GB" sz="2000" i="1" dirty="0"/>
              <a:t>It is true that liability as a knowing recipient will then depend in such cases on the law applicable to the transfer of the trust property</a:t>
            </a:r>
            <a:r>
              <a:rPr lang="en-GB" sz="2000" dirty="0"/>
              <a:t>”: [115].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Fancourt J thought that that was decided by </a:t>
            </a:r>
            <a:r>
              <a:rPr lang="en-GB" sz="2000" i="1" dirty="0"/>
              <a:t>Macmillan v Bishopsgate</a:t>
            </a:r>
            <a:r>
              <a:rPr lang="en-GB" sz="2000" dirty="0"/>
              <a:t>: see [111]. </a:t>
            </a:r>
          </a:p>
          <a:p>
            <a:pPr lvl="0"/>
            <a:endParaRPr lang="en-GB" sz="2000" dirty="0"/>
          </a:p>
          <a:p>
            <a:pPr marL="0" lvl="0" indent="0">
              <a:buNone/>
            </a:pPr>
            <a:r>
              <a:rPr lang="en-GB" sz="2000" dirty="0"/>
              <a:t> </a:t>
            </a:r>
          </a:p>
          <a:p>
            <a:pPr lvl="0"/>
            <a:endParaRPr lang="en-GB" sz="2000" dirty="0"/>
          </a:p>
          <a:p>
            <a:pPr lvl="0"/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704802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S:\Marketing\New Logo 2010\OBLOGOLOW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13" y="5357813"/>
            <a:ext cx="200025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dirty="0"/>
              <a:t>Byers v Samba’s </a:t>
            </a:r>
            <a:r>
              <a:rPr lang="en-US" sz="3200" b="1" dirty="0"/>
              <a:t>impact on knowing receipt claims</a:t>
            </a:r>
            <a:endParaRPr lang="en-US" b="1" dirty="0"/>
          </a:p>
        </p:txBody>
      </p:sp>
      <p:sp>
        <p:nvSpPr>
          <p:cNvPr id="15363" name="Rectangle 4"/>
          <p:cNvSpPr>
            <a:spLocks noGrp="1"/>
          </p:cNvSpPr>
          <p:nvPr>
            <p:ph type="body" idx="1"/>
          </p:nvPr>
        </p:nvSpPr>
        <p:spPr>
          <a:xfrm>
            <a:off x="468313" y="1412875"/>
            <a:ext cx="8229600" cy="5173663"/>
          </a:xfrm>
        </p:spPr>
        <p:txBody>
          <a:bodyPr/>
          <a:lstStyle/>
          <a:p>
            <a:pPr lvl="0"/>
            <a:r>
              <a:rPr lang="en-GB" sz="2000" dirty="0"/>
              <a:t>Further, the judge drew a distinction between two types of knowing receipt: “dishonest” knowing receipt and “pure” knowing receipt: [110], [111], [114], [116].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In the former case, there is no need for a proprietary base, apparently because it is fault based, as in cases of dishonest assistance.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In the latter case, the proprietary base must be established. 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Thus, the distinction between “dishonest” and “pure” knowing receipt will turn on distinctions between “dishonest” and “unconscionable” behaviour.</a:t>
            </a:r>
          </a:p>
          <a:p>
            <a:pPr lvl="0"/>
            <a:endParaRPr lang="en-GB" sz="2000" dirty="0"/>
          </a:p>
          <a:p>
            <a:pPr lvl="0"/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77359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S:\Marketing\New Logo 2010\OBLOGOLOW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13" y="5357813"/>
            <a:ext cx="200025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dirty="0"/>
              <a:t>Byers v Samba’s </a:t>
            </a:r>
            <a:r>
              <a:rPr lang="en-US" sz="3200" b="1" dirty="0"/>
              <a:t>impact on knowing receipt claims</a:t>
            </a:r>
            <a:endParaRPr lang="en-US" b="1" dirty="0"/>
          </a:p>
        </p:txBody>
      </p:sp>
      <p:sp>
        <p:nvSpPr>
          <p:cNvPr id="15363" name="Rectangle 4"/>
          <p:cNvSpPr>
            <a:spLocks noGrp="1"/>
          </p:cNvSpPr>
          <p:nvPr>
            <p:ph type="body" idx="1"/>
          </p:nvPr>
        </p:nvSpPr>
        <p:spPr>
          <a:xfrm>
            <a:off x="468313" y="1412875"/>
            <a:ext cx="8229600" cy="5173663"/>
          </a:xfrm>
        </p:spPr>
        <p:txBody>
          <a:bodyPr/>
          <a:lstStyle/>
          <a:p>
            <a:pPr lvl="0"/>
            <a:endParaRPr lang="en-GB" dirty="0"/>
          </a:p>
          <a:p>
            <a:pPr lvl="0"/>
            <a:r>
              <a:rPr lang="en-GB" dirty="0"/>
              <a:t>The Claimants have permission to appeal on all points in the judgment. The appeal will be heard in December 2021. 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Watch this space!</a:t>
            </a:r>
          </a:p>
          <a:p>
            <a:pPr lvl="0"/>
            <a:endParaRPr lang="en-GB" sz="2000" dirty="0"/>
          </a:p>
          <a:p>
            <a:pPr lvl="0"/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811053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S:\Marketing\New Logo 2010\OBLOGOLOW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13" y="5357813"/>
            <a:ext cx="200025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b="1" dirty="0"/>
            </a:br>
            <a:r>
              <a:rPr lang="en-US" b="1" dirty="0"/>
              <a:t>Knowing receipt claims in context of real property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15363" name="Rectangle 4"/>
          <p:cNvSpPr>
            <a:spLocks noGrp="1"/>
          </p:cNvSpPr>
          <p:nvPr>
            <p:ph type="body" idx="1"/>
          </p:nvPr>
        </p:nvSpPr>
        <p:spPr>
          <a:xfrm>
            <a:off x="642937" y="1341938"/>
            <a:ext cx="8229600" cy="5245770"/>
          </a:xfrm>
        </p:spPr>
        <p:txBody>
          <a:bodyPr/>
          <a:lstStyle/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“Torrens” systems of land registration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GB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Registered Land Ordinance (Turks &amp; Caicos)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GB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Registered Land Law (2018 Revision) (Cayman)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GB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Registered Land Ordinance, 1970 Cap 229 (BVI)</a:t>
            </a:r>
            <a:endParaRPr lang="en-GB" dirty="0"/>
          </a:p>
          <a:p>
            <a:pPr marL="51435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783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S:\Marketing\New Logo 2010\OBLOGOLOW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13" y="5357813"/>
            <a:ext cx="200025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b="1" dirty="0"/>
            </a:br>
            <a:r>
              <a:rPr lang="en-US" b="1" dirty="0"/>
              <a:t>Knowing receipt claims in context of real property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15363" name="Rectangle 4"/>
          <p:cNvSpPr>
            <a:spLocks noGrp="1"/>
          </p:cNvSpPr>
          <p:nvPr>
            <p:ph type="body" idx="1"/>
          </p:nvPr>
        </p:nvSpPr>
        <p:spPr>
          <a:xfrm>
            <a:off x="642937" y="1341938"/>
            <a:ext cx="8229600" cy="5245770"/>
          </a:xfrm>
        </p:spPr>
        <p:txBody>
          <a:bodyPr/>
          <a:lstStyle/>
          <a:p>
            <a:pPr marL="457200" lvl="1" indent="0">
              <a:buNone/>
            </a:pPr>
            <a:endParaRPr lang="en-GB" sz="1050" dirty="0"/>
          </a:p>
          <a:p>
            <a:pPr marL="457200" lvl="1" indent="0">
              <a:buNone/>
            </a:pPr>
            <a:endParaRPr lang="en-GB" sz="1400" dirty="0"/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sz="1800" b="1" dirty="0">
                <a:solidFill>
                  <a:prstClr val="black"/>
                </a:solidFill>
                <a:latin typeface="Arial" charset="0"/>
              </a:rPr>
              <a:t>Arthur v The Attorney General of the Turks and Caicos Islands [2012] UKPC 30</a:t>
            </a:r>
            <a:endParaRPr lang="en-US" sz="1800" dirty="0">
              <a:solidFill>
                <a:prstClr val="black"/>
              </a:solidFill>
              <a:latin typeface="Arial" charset="0"/>
            </a:endParaRPr>
          </a:p>
          <a:p>
            <a:pPr marL="285750" lvl="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sz="1800" dirty="0">
              <a:solidFill>
                <a:prstClr val="black"/>
              </a:solidFill>
              <a:latin typeface="Arial" charset="0"/>
            </a:endParaRPr>
          </a:p>
          <a:p>
            <a:pPr marL="285750" lvl="0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Arial" charset="0"/>
              </a:rPr>
              <a:t>On true construction of the RLO registered proprietor takes subject to interests of beneficiaries in circumstances where property transferred in breach of trust </a:t>
            </a:r>
            <a:r>
              <a:rPr lang="en-US" sz="1800" u="sng" dirty="0">
                <a:solidFill>
                  <a:prstClr val="black"/>
                </a:solidFill>
                <a:latin typeface="Arial" charset="0"/>
              </a:rPr>
              <a:t>and </a:t>
            </a:r>
            <a:r>
              <a:rPr lang="en-US" sz="1800" dirty="0">
                <a:solidFill>
                  <a:prstClr val="black"/>
                </a:solidFill>
                <a:latin typeface="Arial" charset="0"/>
              </a:rPr>
              <a:t>the registered proprietor has dealt in bad faith (ss 38(2) and 122(3) RLO)</a:t>
            </a:r>
          </a:p>
          <a:p>
            <a:pPr marL="285750" lvl="0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sz="1800" dirty="0">
              <a:solidFill>
                <a:prstClr val="black"/>
              </a:solidFill>
              <a:latin typeface="Arial" charset="0"/>
            </a:endParaRPr>
          </a:p>
          <a:p>
            <a:pPr marL="285750" lvl="0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Arial" charset="0"/>
              </a:rPr>
              <a:t>BUT arguably PC left open the argument as to whether a personal claim in knowing receipt is “</a:t>
            </a:r>
            <a:r>
              <a:rPr lang="en-US" sz="1800" i="1" dirty="0">
                <a:solidFill>
                  <a:prstClr val="black"/>
                </a:solidFill>
                <a:latin typeface="Arial" charset="0"/>
              </a:rPr>
              <a:t>parasitic</a:t>
            </a:r>
            <a:r>
              <a:rPr lang="en-US" sz="1800" dirty="0">
                <a:solidFill>
                  <a:prstClr val="black"/>
                </a:solidFill>
                <a:latin typeface="Arial" charset="0"/>
              </a:rPr>
              <a:t>” on beneficiary’s property rights; </a:t>
            </a:r>
            <a:r>
              <a:rPr lang="en-US" sz="1800" dirty="0" err="1">
                <a:solidFill>
                  <a:prstClr val="black"/>
                </a:solidFill>
                <a:latin typeface="Arial" charset="0"/>
              </a:rPr>
              <a:t>cf</a:t>
            </a:r>
            <a:r>
              <a:rPr lang="en-US" sz="1800" dirty="0">
                <a:solidFill>
                  <a:prstClr val="black"/>
                </a:solidFill>
                <a:latin typeface="Arial" charset="0"/>
              </a:rPr>
              <a:t> SICL v Samba</a:t>
            </a:r>
          </a:p>
          <a:p>
            <a:pPr marL="285750" lvl="0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sz="1800" dirty="0">
              <a:solidFill>
                <a:prstClr val="black"/>
              </a:solidFill>
              <a:latin typeface="Arial" charset="0"/>
            </a:endParaRPr>
          </a:p>
          <a:p>
            <a:pPr marL="285750" lvl="0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Arial" charset="0"/>
              </a:rPr>
              <a:t>Implications of PC decision where trust assets constitute personal property?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172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S:\Marketing\New Logo 2010\OBLOGOLOW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13" y="5357813"/>
            <a:ext cx="200025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Impact of arbitration clauses</a:t>
            </a:r>
          </a:p>
        </p:txBody>
      </p:sp>
      <p:sp>
        <p:nvSpPr>
          <p:cNvPr id="15363" name="Rectangle 4"/>
          <p:cNvSpPr>
            <a:spLocks noGrp="1"/>
          </p:cNvSpPr>
          <p:nvPr>
            <p:ph type="body" idx="1"/>
          </p:nvPr>
        </p:nvSpPr>
        <p:spPr>
          <a:xfrm>
            <a:off x="468313" y="1340769"/>
            <a:ext cx="8229600" cy="5245770"/>
          </a:xfrm>
        </p:spPr>
        <p:txBody>
          <a:bodyPr/>
          <a:lstStyle/>
          <a:p>
            <a:r>
              <a:rPr lang="en-GB" sz="2800" dirty="0"/>
              <a:t>Fraud claims involving contracts with arbitration clauses</a:t>
            </a:r>
          </a:p>
          <a:p>
            <a:endParaRPr lang="en-GB" sz="1000" dirty="0"/>
          </a:p>
          <a:p>
            <a:r>
              <a:rPr lang="en-GB" sz="2800" dirty="0"/>
              <a:t>Application to stay/refer dispute to arbitration</a:t>
            </a:r>
          </a:p>
          <a:p>
            <a:pPr lvl="1"/>
            <a:r>
              <a:rPr lang="en-GB" dirty="0"/>
              <a:t>England: s.9 Arbitration Act 1996</a:t>
            </a:r>
          </a:p>
          <a:p>
            <a:pPr lvl="1"/>
            <a:r>
              <a:rPr lang="en-GB" dirty="0"/>
              <a:t>Cayman: s.9 Arbitration Law 2012</a:t>
            </a:r>
          </a:p>
          <a:p>
            <a:pPr lvl="1"/>
            <a:r>
              <a:rPr lang="en-GB" dirty="0"/>
              <a:t>BVI: s.18 Arbitration Act 2013</a:t>
            </a:r>
          </a:p>
          <a:p>
            <a:endParaRPr lang="en-GB" sz="1400" dirty="0"/>
          </a:p>
          <a:p>
            <a:r>
              <a:rPr lang="en-GB" sz="2800" dirty="0"/>
              <a:t>Need to identify a “</a:t>
            </a:r>
            <a:r>
              <a:rPr lang="en-GB" sz="2800" i="1" dirty="0"/>
              <a:t>matter</a:t>
            </a:r>
            <a:r>
              <a:rPr lang="en-GB" sz="2800" dirty="0"/>
              <a:t>” which is subject to an arbitration agreement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991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789</Words>
  <Application>Microsoft Office PowerPoint</Application>
  <PresentationFormat>On-screen Show (4:3)</PresentationFormat>
  <Paragraphs>128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Office Theme</vt:lpstr>
      <vt:lpstr>Custom Design</vt:lpstr>
      <vt:lpstr> </vt:lpstr>
      <vt:lpstr>Introduction</vt:lpstr>
      <vt:lpstr>Byers v Samba’s impact on knowing receipt claims</vt:lpstr>
      <vt:lpstr>Byers v Samba’s impact on knowing receipt claims</vt:lpstr>
      <vt:lpstr>Byers v Samba’s impact on knowing receipt claims</vt:lpstr>
      <vt:lpstr>Byers v Samba’s impact on knowing receipt claims</vt:lpstr>
      <vt:lpstr> Knowing receipt claims in context of real property </vt:lpstr>
      <vt:lpstr> Knowing receipt claims in context of real property </vt:lpstr>
      <vt:lpstr>Impact of arbitration clauses</vt:lpstr>
      <vt:lpstr>Impact of arbitration clauses</vt:lpstr>
      <vt:lpstr>Impact of arbitration clauses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bs8423</dc:creator>
  <cp:lastModifiedBy>Bajul Shah</cp:lastModifiedBy>
  <cp:revision>111</cp:revision>
  <dcterms:created xsi:type="dcterms:W3CDTF">2010-05-19T13:40:05Z</dcterms:created>
  <dcterms:modified xsi:type="dcterms:W3CDTF">2021-04-22T11:23:15Z</dcterms:modified>
</cp:coreProperties>
</file>